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94"/>
  </p:notesMasterIdLst>
  <p:handoutMasterIdLst>
    <p:handoutMasterId r:id="rId95"/>
  </p:handoutMasterIdLst>
  <p:sldIdLst>
    <p:sldId id="394" r:id="rId2"/>
    <p:sldId id="573" r:id="rId3"/>
    <p:sldId id="594" r:id="rId4"/>
    <p:sldId id="554" r:id="rId5"/>
    <p:sldId id="555" r:id="rId6"/>
    <p:sldId id="556" r:id="rId7"/>
    <p:sldId id="557" r:id="rId8"/>
    <p:sldId id="558" r:id="rId9"/>
    <p:sldId id="559" r:id="rId10"/>
    <p:sldId id="560" r:id="rId11"/>
    <p:sldId id="561" r:id="rId12"/>
    <p:sldId id="562" r:id="rId13"/>
    <p:sldId id="563" r:id="rId14"/>
    <p:sldId id="564" r:id="rId15"/>
    <p:sldId id="565" r:id="rId16"/>
    <p:sldId id="566" r:id="rId17"/>
    <p:sldId id="567" r:id="rId18"/>
    <p:sldId id="568" r:id="rId19"/>
    <p:sldId id="569" r:id="rId20"/>
    <p:sldId id="570" r:id="rId21"/>
    <p:sldId id="571" r:id="rId22"/>
    <p:sldId id="572" r:id="rId23"/>
    <p:sldId id="599" r:id="rId24"/>
    <p:sldId id="533" r:id="rId25"/>
    <p:sldId id="604" r:id="rId26"/>
    <p:sldId id="605" r:id="rId27"/>
    <p:sldId id="534" r:id="rId28"/>
    <p:sldId id="535" r:id="rId29"/>
    <p:sldId id="536" r:id="rId30"/>
    <p:sldId id="540" r:id="rId31"/>
    <p:sldId id="541" r:id="rId32"/>
    <p:sldId id="542" r:id="rId33"/>
    <p:sldId id="543" r:id="rId34"/>
    <p:sldId id="544" r:id="rId35"/>
    <p:sldId id="597" r:id="rId36"/>
    <p:sldId id="545" r:id="rId37"/>
    <p:sldId id="593" r:id="rId38"/>
    <p:sldId id="546" r:id="rId39"/>
    <p:sldId id="547" r:id="rId40"/>
    <p:sldId id="548" r:id="rId41"/>
    <p:sldId id="549" r:id="rId42"/>
    <p:sldId id="550" r:id="rId43"/>
    <p:sldId id="551" r:id="rId44"/>
    <p:sldId id="552" r:id="rId45"/>
    <p:sldId id="595" r:id="rId46"/>
    <p:sldId id="529" r:id="rId47"/>
    <p:sldId id="530" r:id="rId48"/>
    <p:sldId id="531" r:id="rId49"/>
    <p:sldId id="532" r:id="rId50"/>
    <p:sldId id="600" r:id="rId51"/>
    <p:sldId id="601" r:id="rId52"/>
    <p:sldId id="602" r:id="rId53"/>
    <p:sldId id="606" r:id="rId54"/>
    <p:sldId id="607" r:id="rId55"/>
    <p:sldId id="608" r:id="rId56"/>
    <p:sldId id="596" r:id="rId57"/>
    <p:sldId id="603" r:id="rId58"/>
    <p:sldId id="574" r:id="rId59"/>
    <p:sldId id="575" r:id="rId60"/>
    <p:sldId id="576" r:id="rId61"/>
    <p:sldId id="577" r:id="rId62"/>
    <p:sldId id="578" r:id="rId63"/>
    <p:sldId id="579" r:id="rId64"/>
    <p:sldId id="580" r:id="rId65"/>
    <p:sldId id="581" r:id="rId66"/>
    <p:sldId id="582" r:id="rId67"/>
    <p:sldId id="583" r:id="rId68"/>
    <p:sldId id="584" r:id="rId69"/>
    <p:sldId id="585" r:id="rId70"/>
    <p:sldId id="586" r:id="rId71"/>
    <p:sldId id="587" r:id="rId72"/>
    <p:sldId id="588" r:id="rId73"/>
    <p:sldId id="589" r:id="rId74"/>
    <p:sldId id="590" r:id="rId75"/>
    <p:sldId id="591" r:id="rId76"/>
    <p:sldId id="592" r:id="rId77"/>
    <p:sldId id="609" r:id="rId78"/>
    <p:sldId id="623" r:id="rId79"/>
    <p:sldId id="612" r:id="rId80"/>
    <p:sldId id="613" r:id="rId81"/>
    <p:sldId id="614" r:id="rId82"/>
    <p:sldId id="615" r:id="rId83"/>
    <p:sldId id="616" r:id="rId84"/>
    <p:sldId id="617" r:id="rId85"/>
    <p:sldId id="618" r:id="rId86"/>
    <p:sldId id="624" r:id="rId87"/>
    <p:sldId id="619" r:id="rId88"/>
    <p:sldId id="625" r:id="rId89"/>
    <p:sldId id="620" r:id="rId90"/>
    <p:sldId id="621" r:id="rId91"/>
    <p:sldId id="622" r:id="rId92"/>
    <p:sldId id="598" r:id="rId93"/>
  </p:sldIdLst>
  <p:sldSz cx="9144000" cy="6858000" type="screen4x3"/>
  <p:notesSz cx="6788150" cy="9917113"/>
  <p:defaultTextStyle>
    <a:defPPr>
      <a:defRPr lang="en-US"/>
    </a:defPPr>
    <a:lvl1pPr algn="l" rtl="0" eaLnBrk="0" fontAlgn="base" hangingPunct="0">
      <a:spcBef>
        <a:spcPct val="0"/>
      </a:spcBef>
      <a:spcAft>
        <a:spcPct val="0"/>
      </a:spcAft>
      <a:defRPr sz="2000" kern="1200">
        <a:solidFill>
          <a:schemeClr val="tx1"/>
        </a:solidFill>
        <a:latin typeface="AvantGarde Md BT" pitchFamily="34" charset="0"/>
        <a:ea typeface="+mn-ea"/>
        <a:cs typeface="+mn-cs"/>
      </a:defRPr>
    </a:lvl1pPr>
    <a:lvl2pPr marL="457200" algn="l" rtl="0" eaLnBrk="0" fontAlgn="base" hangingPunct="0">
      <a:spcBef>
        <a:spcPct val="0"/>
      </a:spcBef>
      <a:spcAft>
        <a:spcPct val="0"/>
      </a:spcAft>
      <a:defRPr sz="2000" kern="1200">
        <a:solidFill>
          <a:schemeClr val="tx1"/>
        </a:solidFill>
        <a:latin typeface="AvantGarde Md BT" pitchFamily="34" charset="0"/>
        <a:ea typeface="+mn-ea"/>
        <a:cs typeface="+mn-cs"/>
      </a:defRPr>
    </a:lvl2pPr>
    <a:lvl3pPr marL="914400" algn="l" rtl="0" eaLnBrk="0" fontAlgn="base" hangingPunct="0">
      <a:spcBef>
        <a:spcPct val="0"/>
      </a:spcBef>
      <a:spcAft>
        <a:spcPct val="0"/>
      </a:spcAft>
      <a:defRPr sz="2000" kern="1200">
        <a:solidFill>
          <a:schemeClr val="tx1"/>
        </a:solidFill>
        <a:latin typeface="AvantGarde Md BT" pitchFamily="34" charset="0"/>
        <a:ea typeface="+mn-ea"/>
        <a:cs typeface="+mn-cs"/>
      </a:defRPr>
    </a:lvl3pPr>
    <a:lvl4pPr marL="1371600" algn="l" rtl="0" eaLnBrk="0" fontAlgn="base" hangingPunct="0">
      <a:spcBef>
        <a:spcPct val="0"/>
      </a:spcBef>
      <a:spcAft>
        <a:spcPct val="0"/>
      </a:spcAft>
      <a:defRPr sz="2000" kern="1200">
        <a:solidFill>
          <a:schemeClr val="tx1"/>
        </a:solidFill>
        <a:latin typeface="AvantGarde Md BT" pitchFamily="34" charset="0"/>
        <a:ea typeface="+mn-ea"/>
        <a:cs typeface="+mn-cs"/>
      </a:defRPr>
    </a:lvl4pPr>
    <a:lvl5pPr marL="1828800" algn="l" rtl="0" eaLnBrk="0" fontAlgn="base" hangingPunct="0">
      <a:spcBef>
        <a:spcPct val="0"/>
      </a:spcBef>
      <a:spcAft>
        <a:spcPct val="0"/>
      </a:spcAft>
      <a:defRPr sz="2000" kern="1200">
        <a:solidFill>
          <a:schemeClr val="tx1"/>
        </a:solidFill>
        <a:latin typeface="AvantGarde Md BT" pitchFamily="34" charset="0"/>
        <a:ea typeface="+mn-ea"/>
        <a:cs typeface="+mn-cs"/>
      </a:defRPr>
    </a:lvl5pPr>
    <a:lvl6pPr marL="2286000" algn="l" defTabSz="914400" rtl="0" eaLnBrk="1" latinLnBrk="0" hangingPunct="1">
      <a:defRPr sz="2000" kern="1200">
        <a:solidFill>
          <a:schemeClr val="tx1"/>
        </a:solidFill>
        <a:latin typeface="AvantGarde Md BT" pitchFamily="34" charset="0"/>
        <a:ea typeface="+mn-ea"/>
        <a:cs typeface="+mn-cs"/>
      </a:defRPr>
    </a:lvl6pPr>
    <a:lvl7pPr marL="2743200" algn="l" defTabSz="914400" rtl="0" eaLnBrk="1" latinLnBrk="0" hangingPunct="1">
      <a:defRPr sz="2000" kern="1200">
        <a:solidFill>
          <a:schemeClr val="tx1"/>
        </a:solidFill>
        <a:latin typeface="AvantGarde Md BT" pitchFamily="34" charset="0"/>
        <a:ea typeface="+mn-ea"/>
        <a:cs typeface="+mn-cs"/>
      </a:defRPr>
    </a:lvl7pPr>
    <a:lvl8pPr marL="3200400" algn="l" defTabSz="914400" rtl="0" eaLnBrk="1" latinLnBrk="0" hangingPunct="1">
      <a:defRPr sz="2000" kern="1200">
        <a:solidFill>
          <a:schemeClr val="tx1"/>
        </a:solidFill>
        <a:latin typeface="AvantGarde Md BT" pitchFamily="34" charset="0"/>
        <a:ea typeface="+mn-ea"/>
        <a:cs typeface="+mn-cs"/>
      </a:defRPr>
    </a:lvl8pPr>
    <a:lvl9pPr marL="3657600" algn="l" defTabSz="914400" rtl="0" eaLnBrk="1" latinLnBrk="0" hangingPunct="1">
      <a:defRPr sz="2000" kern="1200">
        <a:solidFill>
          <a:schemeClr val="tx1"/>
        </a:solidFill>
        <a:latin typeface="AvantGarde Md BT" pitchFamily="34" charset="0"/>
        <a:ea typeface="+mn-ea"/>
        <a:cs typeface="+mn-cs"/>
      </a:defRPr>
    </a:lvl9pPr>
  </p:defaultTextStyle>
  <p:extLst>
    <p:ext uri="{EFAFB233-063F-42B5-8137-9DF3F51BA10A}">
      <p15:sldGuideLst xmlns="" xmlns:p15="http://schemas.microsoft.com/office/powerpoint/2012/main">
        <p15:guide id="2" pos="2631" userDrawn="1">
          <p15:clr>
            <a:srgbClr val="A4A3A4"/>
          </p15:clr>
        </p15:guide>
        <p15:guide id="3" orient="horz" pos="218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C0C0C0"/>
    <a:srgbClr val="000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513" autoAdjust="0"/>
    <p:restoredTop sz="89947" autoAdjust="0"/>
  </p:normalViewPr>
  <p:slideViewPr>
    <p:cSldViewPr snapToGrid="0" showGuides="1">
      <p:cViewPr varScale="1">
        <p:scale>
          <a:sx n="79" d="100"/>
          <a:sy n="79" d="100"/>
        </p:scale>
        <p:origin x="-1829" y="-77"/>
      </p:cViewPr>
      <p:guideLst>
        <p:guide orient="horz" pos="2183"/>
        <p:guide pos="2631"/>
      </p:guideLst>
    </p:cSldViewPr>
  </p:slideViewPr>
  <p:outlineViewPr>
    <p:cViewPr>
      <p:scale>
        <a:sx n="33" d="100"/>
        <a:sy n="33" d="100"/>
      </p:scale>
      <p:origin x="0" y="-571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de-DE"/>
          </a:p>
        </p:txBody>
      </p:sp>
      <p:sp>
        <p:nvSpPr>
          <p:cNvPr id="29699" name="Rectangle 3"/>
          <p:cNvSpPr>
            <a:spLocks noGrp="1" noChangeArrowheads="1"/>
          </p:cNvSpPr>
          <p:nvPr>
            <p:ph type="dt" sz="quarter" idx="1"/>
          </p:nvPr>
        </p:nvSpPr>
        <p:spPr bwMode="auto">
          <a:xfrm>
            <a:off x="3844925"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de-DE"/>
          </a:p>
        </p:txBody>
      </p:sp>
      <p:sp>
        <p:nvSpPr>
          <p:cNvPr id="29700" name="Rectangle 4"/>
          <p:cNvSpPr>
            <a:spLocks noGrp="1" noChangeArrowheads="1"/>
          </p:cNvSpPr>
          <p:nvPr>
            <p:ph type="ftr" sz="quarter" idx="2"/>
          </p:nvPr>
        </p:nvSpPr>
        <p:spPr bwMode="auto">
          <a:xfrm>
            <a:off x="0"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de-DE"/>
          </a:p>
        </p:txBody>
      </p:sp>
      <p:sp>
        <p:nvSpPr>
          <p:cNvPr id="29701" name="Rectangle 5"/>
          <p:cNvSpPr>
            <a:spLocks noGrp="1" noChangeArrowheads="1"/>
          </p:cNvSpPr>
          <p:nvPr>
            <p:ph type="sldNum" sz="quarter" idx="3"/>
          </p:nvPr>
        </p:nvSpPr>
        <p:spPr bwMode="auto">
          <a:xfrm>
            <a:off x="3844925"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9C98EB3-6C16-4985-8C0E-90151B6EFEF6}" type="slidenum">
              <a:rPr lang="de-DE"/>
              <a:pPr>
                <a:defRPr/>
              </a:pPr>
              <a:t>‹Nr.›</a:t>
            </a:fld>
            <a:endParaRPr lang="de-DE"/>
          </a:p>
        </p:txBody>
      </p:sp>
    </p:spTree>
    <p:extLst>
      <p:ext uri="{BB962C8B-B14F-4D97-AF65-F5344CB8AC3E}">
        <p14:creationId xmlns:p14="http://schemas.microsoft.com/office/powerpoint/2010/main" val="24320672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9219" name="Rectangle 3"/>
          <p:cNvSpPr>
            <a:spLocks noGrp="1" noChangeArrowheads="1"/>
          </p:cNvSpPr>
          <p:nvPr>
            <p:ph type="dt" idx="1"/>
          </p:nvPr>
        </p:nvSpPr>
        <p:spPr bwMode="auto">
          <a:xfrm>
            <a:off x="3844925" y="0"/>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lvl1pPr algn="r" eaLnBrk="1" hangingPunct="1">
              <a:defRPr sz="1200">
                <a:latin typeface="Arial" panose="020B0604020202020204" pitchFamily="34"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15988" y="744538"/>
            <a:ext cx="4957762" cy="37179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9221" name="Rectangle 5"/>
          <p:cNvSpPr>
            <a:spLocks noGrp="1" noChangeArrowheads="1"/>
          </p:cNvSpPr>
          <p:nvPr>
            <p:ph type="body" sz="quarter" idx="3"/>
          </p:nvPr>
        </p:nvSpPr>
        <p:spPr bwMode="auto">
          <a:xfrm>
            <a:off x="679450" y="4710113"/>
            <a:ext cx="5429250" cy="446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t" anchorCtr="0" compatLnSpc="1">
            <a:prstTxWarp prst="textNoShape">
              <a:avLst/>
            </a:prstTxWarp>
          </a:bodyPr>
          <a:lstStyle/>
          <a:p>
            <a:pPr lvl="0"/>
            <a:r>
              <a:rPr lang="en-US" noProof="0"/>
              <a:t>Textmasterformate durch Klicken bearbeiten</a:t>
            </a:r>
          </a:p>
          <a:p>
            <a:pPr lvl="1"/>
            <a:r>
              <a:rPr lang="en-US" noProof="0"/>
              <a:t>Zweite Ebene</a:t>
            </a:r>
          </a:p>
          <a:p>
            <a:pPr lvl="2"/>
            <a:r>
              <a:rPr lang="en-US" noProof="0"/>
              <a:t>Dritte Ebene</a:t>
            </a:r>
          </a:p>
          <a:p>
            <a:pPr lvl="3"/>
            <a:r>
              <a:rPr lang="en-US" noProof="0"/>
              <a:t>Vierte Ebene</a:t>
            </a:r>
          </a:p>
          <a:p>
            <a:pPr lvl="4"/>
            <a:r>
              <a:rPr lang="en-US" noProof="0"/>
              <a:t>Fünfte Ebene</a:t>
            </a:r>
          </a:p>
        </p:txBody>
      </p:sp>
      <p:sp>
        <p:nvSpPr>
          <p:cNvPr id="9222" name="Rectangle 6"/>
          <p:cNvSpPr>
            <a:spLocks noGrp="1" noChangeArrowheads="1"/>
          </p:cNvSpPr>
          <p:nvPr>
            <p:ph type="ftr" sz="quarter" idx="4"/>
          </p:nvPr>
        </p:nvSpPr>
        <p:spPr bwMode="auto">
          <a:xfrm>
            <a:off x="0"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eaLnBrk="1" hangingPunct="1">
              <a:defRPr sz="1200">
                <a:latin typeface="Arial" panose="020B0604020202020204" pitchFamily="34" charset="0"/>
              </a:defRPr>
            </a:lvl1pPr>
          </a:lstStyle>
          <a:p>
            <a:pPr>
              <a:defRPr/>
            </a:pPr>
            <a:endParaRPr lang="en-US"/>
          </a:p>
        </p:txBody>
      </p:sp>
      <p:sp>
        <p:nvSpPr>
          <p:cNvPr id="9223" name="Rectangle 7"/>
          <p:cNvSpPr>
            <a:spLocks noGrp="1" noChangeArrowheads="1"/>
          </p:cNvSpPr>
          <p:nvPr>
            <p:ph type="sldNum" sz="quarter" idx="5"/>
          </p:nvPr>
        </p:nvSpPr>
        <p:spPr bwMode="auto">
          <a:xfrm>
            <a:off x="3844925" y="9420225"/>
            <a:ext cx="2941638"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4" tIns="45717" rIns="91434" bIns="45717" numCol="1" anchor="b" anchorCtr="0" compatLnSpc="1">
            <a:prstTxWarp prst="textNoShape">
              <a:avLst/>
            </a:prstTxWarp>
          </a:bodyPr>
          <a:lstStyle>
            <a:lvl1pPr algn="r" eaLnBrk="1" hangingPunct="1">
              <a:defRPr sz="1200">
                <a:latin typeface="Arial" panose="020B0604020202020204" pitchFamily="34" charset="0"/>
              </a:defRPr>
            </a:lvl1pPr>
          </a:lstStyle>
          <a:p>
            <a:pPr>
              <a:defRPr/>
            </a:pPr>
            <a:fld id="{7530181E-5D2A-4521-AB62-A5DCDF40FEAF}" type="slidenum">
              <a:rPr lang="en-US"/>
              <a:pPr>
                <a:defRPr/>
              </a:pPr>
              <a:t>‹Nr.›</a:t>
            </a:fld>
            <a:endParaRPr lang="en-US"/>
          </a:p>
        </p:txBody>
      </p:sp>
    </p:spTree>
    <p:extLst>
      <p:ext uri="{BB962C8B-B14F-4D97-AF65-F5344CB8AC3E}">
        <p14:creationId xmlns:p14="http://schemas.microsoft.com/office/powerpoint/2010/main" val="137192271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6FFE4971-E126-4EB4-9620-21B0D72BAB57}" type="slidenum">
              <a:rPr lang="en-US" altLang="de-DE" sz="1200" smtClean="0">
                <a:latin typeface="Arial" panose="020B0604020202020204" pitchFamily="34" charset="0"/>
              </a:rPr>
              <a:pPr/>
              <a:t>1</a:t>
            </a:fld>
            <a:endParaRPr lang="en-US" altLang="de-DE" sz="1200">
              <a:latin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147127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31</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322325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32</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173172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33</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676921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9348099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36</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399771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37</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4140238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38</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04569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39</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30711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40</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872052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41</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072701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Leitung</a:t>
            </a:r>
            <a:r>
              <a:rPr lang="de-DE" baseline="0" dirty="0"/>
              <a:t> </a:t>
            </a:r>
            <a:r>
              <a:rPr lang="de-DE" baseline="0" dirty="0" err="1"/>
              <a:t>prof</a:t>
            </a:r>
            <a:r>
              <a:rPr lang="de-DE" baseline="0" dirty="0"/>
              <a:t> </a:t>
            </a:r>
            <a:r>
              <a:rPr lang="de-DE" baseline="0" dirty="0" err="1"/>
              <a:t>strauss</a:t>
            </a: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2</a:t>
            </a:fld>
            <a:endParaRPr lang="en-US"/>
          </a:p>
        </p:txBody>
      </p:sp>
    </p:spTree>
    <p:extLst>
      <p:ext uri="{BB962C8B-B14F-4D97-AF65-F5344CB8AC3E}">
        <p14:creationId xmlns:p14="http://schemas.microsoft.com/office/powerpoint/2010/main" val="1020253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42</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33413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43</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3153864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22161423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47</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48</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49</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50</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075415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51</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541931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52</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739540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53</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739540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54</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37395409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55</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59</a:t>
            </a:fld>
            <a:endParaRPr lang="en-US"/>
          </a:p>
        </p:txBody>
      </p:sp>
    </p:spTree>
    <p:extLst>
      <p:ext uri="{BB962C8B-B14F-4D97-AF65-F5344CB8AC3E}">
        <p14:creationId xmlns:p14="http://schemas.microsoft.com/office/powerpoint/2010/main" val="42703691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a:t>
            </a:r>
            <a:r>
              <a:rPr lang="en-GB" sz="1200" kern="1200" dirty="0">
                <a:solidFill>
                  <a:schemeClr val="tx1"/>
                </a:solidFill>
                <a:effectLst/>
                <a:latin typeface="Arial" panose="020B0604020202020204" pitchFamily="34" charset="0"/>
                <a:ea typeface="+mn-ea"/>
                <a:cs typeface="+mn-cs"/>
              </a:rPr>
              <a:t>hearing thresholds below 20dB HL-checked by audiogram; with no history of hearing diseases or problems will be included.  Additionally</a:t>
            </a:r>
            <a:r>
              <a:rPr lang="en-GB" sz="1200" kern="1200" baseline="0" dirty="0">
                <a:solidFill>
                  <a:schemeClr val="tx1"/>
                </a:solidFill>
                <a:effectLst/>
                <a:latin typeface="Arial" panose="020B0604020202020204" pitchFamily="34" charset="0"/>
                <a:ea typeface="+mn-ea"/>
                <a:cs typeface="+mn-cs"/>
              </a:rPr>
              <a:t> </a:t>
            </a:r>
            <a:r>
              <a:rPr lang="en-GB" sz="1200" kern="1200" dirty="0">
                <a:solidFill>
                  <a:schemeClr val="tx1"/>
                </a:solidFill>
                <a:effectLst/>
                <a:latin typeface="Arial" panose="020B0604020202020204" pitchFamily="34" charset="0"/>
                <a:ea typeface="+mn-ea"/>
                <a:cs typeface="+mn-cs"/>
              </a:rPr>
              <a:t>An information consent form will be signed after detailed explanation of the experiment</a:t>
            </a: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71</a:t>
            </a:fld>
            <a:endParaRPr lang="en-US"/>
          </a:p>
        </p:txBody>
      </p:sp>
    </p:spTree>
    <p:extLst>
      <p:ext uri="{BB962C8B-B14F-4D97-AF65-F5344CB8AC3E}">
        <p14:creationId xmlns:p14="http://schemas.microsoft.com/office/powerpoint/2010/main" val="2583184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72</a:t>
            </a:fld>
            <a:endParaRPr lang="en-US"/>
          </a:p>
        </p:txBody>
      </p:sp>
    </p:spTree>
    <p:extLst>
      <p:ext uri="{BB962C8B-B14F-4D97-AF65-F5344CB8AC3E}">
        <p14:creationId xmlns:p14="http://schemas.microsoft.com/office/powerpoint/2010/main" val="26583911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de-DE" dirty="0"/>
          </a:p>
        </p:txBody>
      </p:sp>
      <p:sp>
        <p:nvSpPr>
          <p:cNvPr id="4" name="Foliennummernplatzhalter 3"/>
          <p:cNvSpPr>
            <a:spLocks noGrp="1"/>
          </p:cNvSpPr>
          <p:nvPr>
            <p:ph type="sldNum" sz="quarter" idx="10"/>
          </p:nvPr>
        </p:nvSpPr>
        <p:spPr/>
        <p:txBody>
          <a:bodyPr/>
          <a:lstStyle/>
          <a:p>
            <a:pPr>
              <a:defRPr/>
            </a:pPr>
            <a:fld id="{7530181E-5D2A-4521-AB62-A5DCDF40FEAF}" type="slidenum">
              <a:rPr lang="en-US" smtClean="0"/>
              <a:pPr>
                <a:defRPr/>
              </a:pPr>
              <a:t>74</a:t>
            </a:fld>
            <a:endParaRPr lang="en-US"/>
          </a:p>
        </p:txBody>
      </p:sp>
    </p:spTree>
    <p:extLst>
      <p:ext uri="{BB962C8B-B14F-4D97-AF65-F5344CB8AC3E}">
        <p14:creationId xmlns:p14="http://schemas.microsoft.com/office/powerpoint/2010/main" val="7186533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baseline="0" dirty="0" smtClean="0"/>
              <a:t> </a:t>
            </a:r>
          </a:p>
        </p:txBody>
      </p:sp>
      <p:sp>
        <p:nvSpPr>
          <p:cNvPr id="4" name="Foliennummernplatzhalter 3"/>
          <p:cNvSpPr>
            <a:spLocks noGrp="1"/>
          </p:cNvSpPr>
          <p:nvPr>
            <p:ph type="sldNum" sz="quarter" idx="10"/>
          </p:nvPr>
        </p:nvSpPr>
        <p:spPr/>
        <p:txBody>
          <a:bodyPr/>
          <a:lstStyle/>
          <a:p>
            <a:fld id="{E780AE3C-EB26-4475-8A72-2419B8B0F041}" type="slidenum">
              <a:rPr lang="en-US" smtClean="0"/>
              <a:t>78</a:t>
            </a:fld>
            <a:endParaRPr lang="en-US"/>
          </a:p>
        </p:txBody>
      </p:sp>
    </p:spTree>
    <p:extLst>
      <p:ext uri="{BB962C8B-B14F-4D97-AF65-F5344CB8AC3E}">
        <p14:creationId xmlns:p14="http://schemas.microsoft.com/office/powerpoint/2010/main" val="1511001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487037" lvl="3" indent="-165226">
              <a:buFontTx/>
              <a:buChar char="-"/>
            </a:pPr>
            <a:r>
              <a:rPr lang="de-DE" baseline="0" dirty="0" smtClean="0"/>
              <a:t>Vermeidungsverhalten</a:t>
            </a:r>
          </a:p>
          <a:p>
            <a:pPr marL="1487037" lvl="3" indent="-165226">
              <a:buFontTx/>
              <a:buChar char="-"/>
            </a:pPr>
            <a:r>
              <a:rPr lang="de-DE" baseline="0" dirty="0" smtClean="0"/>
              <a:t>Beeinträchtigung der Lebensqualität</a:t>
            </a:r>
            <a:endParaRPr lang="de-DE" dirty="0" smtClean="0"/>
          </a:p>
        </p:txBody>
      </p:sp>
      <p:sp>
        <p:nvSpPr>
          <p:cNvPr id="4" name="Foliennummernplatzhalter 3"/>
          <p:cNvSpPr>
            <a:spLocks noGrp="1"/>
          </p:cNvSpPr>
          <p:nvPr>
            <p:ph type="sldNum" sz="quarter" idx="10"/>
          </p:nvPr>
        </p:nvSpPr>
        <p:spPr/>
        <p:txBody>
          <a:bodyPr/>
          <a:lstStyle/>
          <a:p>
            <a:fld id="{E780AE3C-EB26-4475-8A72-2419B8B0F041}" type="slidenum">
              <a:rPr lang="en-US" smtClean="0"/>
              <a:t>79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In der Psychologie bezeichnet Kognition die mentalen Prozesse und Strukturen eines Individuums wie Gedanken, Meinungen, Einstellungen, Urteile, Wünsche und Absichten. Kognitionen können als Informationsverarbeitungsprozesse verstanden werden, in denen Neues gelernt und Wissen verarbeitet wird, z. B. in Bezug auf Denken und Problemlösung. Im Leistungssport und anderen Wettkampfdisziplinen wie dem Schnelllesen oder dem Tastschreiben, bei dem Anschläge pro Minute gemessen werden, spielt die Informationsverarbeitungsgeschwindigkeit eine besondere Rolle.</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Konfrontationstherapie gehört zu den effektivsten Therapieformen (</a:t>
            </a:r>
            <a:r>
              <a:rPr lang="de-DE" dirty="0" err="1">
                <a:latin typeface="+mn-lt"/>
              </a:rPr>
              <a:t>Wolitzky</a:t>
            </a:r>
            <a:r>
              <a:rPr lang="de-DE" dirty="0">
                <a:latin typeface="+mn-lt"/>
              </a:rPr>
              <a:t>-Taylor 2008)</a:t>
            </a:r>
          </a:p>
          <a:p>
            <a:pPr marL="165226" indent="-165226" defTabSz="881207" eaLnBrk="1" fontAlgn="auto" hangingPunct="1">
              <a:spcBef>
                <a:spcPts val="0"/>
              </a:spcBef>
              <a:spcAft>
                <a:spcPts val="0"/>
              </a:spcAft>
              <a:buFontTx/>
              <a:buChar char="-"/>
              <a:defRPr/>
            </a:pPr>
            <a:r>
              <a:rPr lang="de-DE" dirty="0">
                <a:latin typeface="+mn-lt"/>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65226" indent="-165226">
              <a:buFontTx/>
              <a:buChar char="-"/>
            </a:pPr>
            <a:endParaRPr lang="de-DE" dirty="0" smtClean="0"/>
          </a:p>
          <a:p>
            <a:pPr marL="165226" indent="-165226">
              <a:buFontTx/>
              <a:buChar char="-"/>
            </a:pPr>
            <a:r>
              <a:rPr lang="de-DE" dirty="0" smtClean="0"/>
              <a:t>Ziel ist Reduktion von Vermeidung und Angst</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25</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82</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Sensorische</a:t>
            </a:r>
            <a:r>
              <a:rPr lang="de-DE" baseline="0" dirty="0" smtClean="0"/>
              <a:t> Ausgabegeräte</a:t>
            </a:r>
          </a:p>
          <a:p>
            <a:pPr marL="165226" indent="-165226">
              <a:buFontTx/>
              <a:buChar char="-"/>
            </a:pPr>
            <a:r>
              <a:rPr lang="de-DE" baseline="0" dirty="0" smtClean="0"/>
              <a:t>HMD visuelle Stimulation</a:t>
            </a:r>
          </a:p>
          <a:p>
            <a:pPr marL="165226" indent="-165226">
              <a:buFontTx/>
              <a:buChar char="-"/>
            </a:pPr>
            <a:r>
              <a:rPr lang="de-DE" baseline="0" dirty="0" smtClean="0"/>
              <a:t>Kopfhörer </a:t>
            </a:r>
            <a:r>
              <a:rPr lang="de-DE" baseline="0" dirty="0" err="1" smtClean="0"/>
              <a:t>aurale</a:t>
            </a:r>
            <a:r>
              <a:rPr lang="de-DE" baseline="0" dirty="0" smtClean="0"/>
              <a:t> Stimulation</a:t>
            </a:r>
          </a:p>
          <a:p>
            <a:pPr marL="165226" indent="-165226">
              <a:buFontTx/>
              <a:buChar char="-"/>
            </a:pPr>
            <a:endParaRPr lang="de-DE" baseline="0" dirty="0" smtClean="0"/>
          </a:p>
          <a:p>
            <a:r>
              <a:rPr lang="de-DE" baseline="0" dirty="0" smtClean="0"/>
              <a:t>Sensoren</a:t>
            </a:r>
          </a:p>
          <a:p>
            <a:pPr marL="165226" indent="-165226">
              <a:buFontTx/>
              <a:buChar char="-"/>
            </a:pPr>
            <a:r>
              <a:rPr lang="de-DE" baseline="0" dirty="0" err="1" smtClean="0"/>
              <a:t>Lighthouse</a:t>
            </a:r>
            <a:r>
              <a:rPr lang="de-DE" baseline="0" dirty="0" smtClean="0"/>
              <a:t> = Tracking Technologie, mittels Infrarot Laser </a:t>
            </a:r>
          </a:p>
          <a:p>
            <a:r>
              <a:rPr lang="de-DE" baseline="0" dirty="0" smtClean="0"/>
              <a:t>	 Basisstation als Sender und HMD und Controller als Empfänger (</a:t>
            </a:r>
            <a:r>
              <a:rPr lang="de-DE" baseline="0" dirty="0" err="1" smtClean="0"/>
              <a:t>Photosensoren</a:t>
            </a:r>
            <a:r>
              <a:rPr lang="de-DE" baseline="0" dirty="0" smtClean="0"/>
              <a:t>), 2 Stationen, Time Delay	</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65226" indent="-165226">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65226" indent="-165226">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65226" indent="-165226">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r>
              <a:rPr lang="de-DE" dirty="0" smtClean="0"/>
              <a:t>VR bietet die Möglichkeit der Durchführung in einer</a:t>
            </a:r>
            <a:r>
              <a:rPr lang="de-DE" baseline="0" dirty="0" smtClean="0"/>
              <a:t> sicheren und kontrollierten Umgebung</a:t>
            </a:r>
          </a:p>
          <a:p>
            <a:pPr marL="165226" indent="-165226">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65226" indent="-165226">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26</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dirty="0"/>
          </a:p>
        </p:txBody>
      </p:sp>
    </p:spTree>
    <p:extLst>
      <p:ext uri="{BB962C8B-B14F-4D97-AF65-F5344CB8AC3E}">
        <p14:creationId xmlns:p14="http://schemas.microsoft.com/office/powerpoint/2010/main" val="25763362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27</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28</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29</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2576336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a:defRPr sz="2000">
                <a:solidFill>
                  <a:schemeClr val="tx1"/>
                </a:solidFill>
                <a:latin typeface="AvantGarde Md BT" pitchFamily="34" charset="0"/>
              </a:defRPr>
            </a:lvl1pPr>
            <a:lvl2pPr marL="742950" indent="-285750">
              <a:defRPr sz="2000">
                <a:solidFill>
                  <a:schemeClr val="tx1"/>
                </a:solidFill>
                <a:latin typeface="AvantGarde Md BT" pitchFamily="34" charset="0"/>
              </a:defRPr>
            </a:lvl2pPr>
            <a:lvl3pPr marL="1143000" indent="-228600">
              <a:defRPr sz="2000">
                <a:solidFill>
                  <a:schemeClr val="tx1"/>
                </a:solidFill>
                <a:latin typeface="AvantGarde Md BT" pitchFamily="34" charset="0"/>
              </a:defRPr>
            </a:lvl3pPr>
            <a:lvl4pPr marL="1600200" indent="-228600">
              <a:defRPr sz="2000">
                <a:solidFill>
                  <a:schemeClr val="tx1"/>
                </a:solidFill>
                <a:latin typeface="AvantGarde Md BT" pitchFamily="34" charset="0"/>
              </a:defRPr>
            </a:lvl4pPr>
            <a:lvl5pPr marL="2057400" indent="-228600">
              <a:defRPr sz="2000">
                <a:solidFill>
                  <a:schemeClr val="tx1"/>
                </a:solidFill>
                <a:latin typeface="AvantGarde Md BT" pitchFamily="34" charset="0"/>
              </a:defRPr>
            </a:lvl5pPr>
            <a:lvl6pPr marL="2514600" indent="-228600" eaLnBrk="0" fontAlgn="base" hangingPunct="0">
              <a:spcBef>
                <a:spcPct val="0"/>
              </a:spcBef>
              <a:spcAft>
                <a:spcPct val="0"/>
              </a:spcAft>
              <a:defRPr sz="2000">
                <a:solidFill>
                  <a:schemeClr val="tx1"/>
                </a:solidFill>
                <a:latin typeface="AvantGarde Md BT" pitchFamily="34" charset="0"/>
              </a:defRPr>
            </a:lvl6pPr>
            <a:lvl7pPr marL="2971800" indent="-228600" eaLnBrk="0" fontAlgn="base" hangingPunct="0">
              <a:spcBef>
                <a:spcPct val="0"/>
              </a:spcBef>
              <a:spcAft>
                <a:spcPct val="0"/>
              </a:spcAft>
              <a:defRPr sz="2000">
                <a:solidFill>
                  <a:schemeClr val="tx1"/>
                </a:solidFill>
                <a:latin typeface="AvantGarde Md BT" pitchFamily="34" charset="0"/>
              </a:defRPr>
            </a:lvl7pPr>
            <a:lvl8pPr marL="3429000" indent="-228600" eaLnBrk="0" fontAlgn="base" hangingPunct="0">
              <a:spcBef>
                <a:spcPct val="0"/>
              </a:spcBef>
              <a:spcAft>
                <a:spcPct val="0"/>
              </a:spcAft>
              <a:defRPr sz="2000">
                <a:solidFill>
                  <a:schemeClr val="tx1"/>
                </a:solidFill>
                <a:latin typeface="AvantGarde Md BT" pitchFamily="34" charset="0"/>
              </a:defRPr>
            </a:lvl8pPr>
            <a:lvl9pPr marL="3886200" indent="-228600" eaLnBrk="0" fontAlgn="base" hangingPunct="0">
              <a:spcBef>
                <a:spcPct val="0"/>
              </a:spcBef>
              <a:spcAft>
                <a:spcPct val="0"/>
              </a:spcAft>
              <a:defRPr sz="2000">
                <a:solidFill>
                  <a:schemeClr val="tx1"/>
                </a:solidFill>
                <a:latin typeface="AvantGarde Md BT" pitchFamily="34" charset="0"/>
              </a:defRPr>
            </a:lvl9pPr>
          </a:lstStyle>
          <a:p>
            <a:fld id="{741F22F1-3397-4DF5-9C31-1415257A1685}" type="slidenum">
              <a:rPr lang="en-US" altLang="de-DE" sz="1200" smtClean="0">
                <a:latin typeface="Arial" panose="020B0604020202020204" pitchFamily="34" charset="0"/>
              </a:rPr>
              <a:pPr/>
              <a:t>30</a:t>
            </a:fld>
            <a:endParaRPr lang="en-US" altLang="de-DE" sz="1200">
              <a:latin typeface="Arial" panose="020B0604020202020204" pitchFamily="34" charset="0"/>
            </a:endParaRPr>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p:spPr>
        <p:txBody>
          <a:bodyPr/>
          <a:lstStyle/>
          <a:p>
            <a:pPr eaLnBrk="1" hangingPunct="1"/>
            <a:endParaRPr lang="de-DE" altLang="de-DE"/>
          </a:p>
        </p:txBody>
      </p:sp>
    </p:spTree>
    <p:extLst>
      <p:ext uri="{BB962C8B-B14F-4D97-AF65-F5344CB8AC3E}">
        <p14:creationId xmlns:p14="http://schemas.microsoft.com/office/powerpoint/2010/main" val="11383475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28873"/>
            <a:ext cx="595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5" name="Rectangle 4"/>
          <p:cNvSpPr>
            <a:spLocks noGrp="1" noChangeArrowheads="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smtClean="0"/>
              <a:t>[1]: Milikowski, Elshout: "What makes a number easy to remember?" British Journal of Psychology Vol. 86 p. 537-547</a:t>
            </a:r>
            <a:endParaRPr lang="en-US"/>
          </a:p>
        </p:txBody>
      </p:sp>
      <p:sp>
        <p:nvSpPr>
          <p:cNvPr id="6" name="Rectangle 5"/>
          <p:cNvSpPr>
            <a:spLocks noGrp="1" noChangeArrowheads="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18658F7-4D7E-478A-9B6C-8BC319103B8B}" type="slidenum">
              <a:rPr lang="en-US"/>
              <a:pPr>
                <a:defRPr/>
              </a:pPr>
              <a:t>‹Nr.›</a:t>
            </a:fld>
            <a:endParaRPr lang="en-US"/>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4950" y="1356489"/>
            <a:ext cx="6134100" cy="3552825"/>
          </a:xfrm>
          <a:prstGeom prst="rect">
            <a:avLst/>
          </a:prstGeom>
        </p:spPr>
      </p:pic>
    </p:spTree>
    <p:extLst>
      <p:ext uri="{BB962C8B-B14F-4D97-AF65-F5344CB8AC3E}">
        <p14:creationId xmlns:p14="http://schemas.microsoft.com/office/powerpoint/2010/main" val="209785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946900" y="44450"/>
            <a:ext cx="2162175" cy="62642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57200" y="44450"/>
            <a:ext cx="6337300" cy="6264275"/>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860592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el und vier Inhalte">
    <p:spTree>
      <p:nvGrpSpPr>
        <p:cNvPr id="1" name=""/>
        <p:cNvGrpSpPr/>
        <p:nvPr/>
      </p:nvGrpSpPr>
      <p:grpSpPr>
        <a:xfrm>
          <a:off x="0" y="0"/>
          <a:ext cx="0" cy="0"/>
          <a:chOff x="0" y="0"/>
          <a:chExt cx="0" cy="0"/>
        </a:xfrm>
      </p:grpSpPr>
      <p:sp>
        <p:nvSpPr>
          <p:cNvPr id="2" name="Titel 1"/>
          <p:cNvSpPr>
            <a:spLocks noGrp="1"/>
          </p:cNvSpPr>
          <p:nvPr>
            <p:ph type="title" sz="quarter"/>
          </p:nvPr>
        </p:nvSpPr>
        <p:spPr>
          <a:xfrm>
            <a:off x="2484438" y="44450"/>
            <a:ext cx="6624637" cy="576263"/>
          </a:xfrm>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sz="quarter" idx="1"/>
          </p:nvPr>
        </p:nvSpPr>
        <p:spPr>
          <a:xfrm>
            <a:off x="457200" y="116522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quarter" idx="2"/>
          </p:nvPr>
        </p:nvSpPr>
        <p:spPr>
          <a:xfrm>
            <a:off x="4648200" y="116522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Inhaltsplatzhalter 4"/>
          <p:cNvSpPr>
            <a:spLocks noGrp="1"/>
          </p:cNvSpPr>
          <p:nvPr>
            <p:ph sz="quarter" idx="3"/>
          </p:nvPr>
        </p:nvSpPr>
        <p:spPr>
          <a:xfrm>
            <a:off x="457200" y="381317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Inhaltsplatzhalter 5"/>
          <p:cNvSpPr>
            <a:spLocks noGrp="1"/>
          </p:cNvSpPr>
          <p:nvPr>
            <p:ph sz="quarter" idx="4"/>
          </p:nvPr>
        </p:nvSpPr>
        <p:spPr>
          <a:xfrm>
            <a:off x="4648200" y="3813175"/>
            <a:ext cx="4038600" cy="249555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20221505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A87095E-47DE-4BFC-B2F0-E5BBB5117B7F}" type="datetimeFigureOut">
              <a:rPr lang="en-US" smtClean="0"/>
              <a:t>1/19/2018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675932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840968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Inhaltsplatzhalter 2"/>
          <p:cNvSpPr>
            <a:spLocks noGrp="1"/>
          </p:cNvSpPr>
          <p:nvPr>
            <p:ph sz="half" idx="1"/>
          </p:nvPr>
        </p:nvSpPr>
        <p:spPr>
          <a:xfrm>
            <a:off x="457200" y="1165225"/>
            <a:ext cx="4038600" cy="5143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p:cNvSpPr>
            <a:spLocks noGrp="1"/>
          </p:cNvSpPr>
          <p:nvPr>
            <p:ph sz="half" idx="2"/>
          </p:nvPr>
        </p:nvSpPr>
        <p:spPr>
          <a:xfrm>
            <a:off x="4648200" y="1165225"/>
            <a:ext cx="4038600" cy="5143500"/>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4211234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30238" y="365125"/>
            <a:ext cx="7886700" cy="1325563"/>
          </a:xfrm>
        </p:spPr>
        <p:txBody>
          <a:bodyPr/>
          <a:lstStyle>
            <a:lvl1pPr>
              <a:defRPr>
                <a:solidFill>
                  <a:srgbClr val="0070C0"/>
                </a:solidFill>
              </a:defRPr>
            </a:lvl1pPr>
          </a:lstStyle>
          <a:p>
            <a:r>
              <a:rPr lang="de-DE" dirty="0"/>
              <a:t>Titelmasterformat durch Klicken bearbeiten</a:t>
            </a:r>
            <a:endParaRPr lang="en-US" dirty="0"/>
          </a:p>
        </p:txBody>
      </p:sp>
      <p:sp>
        <p:nvSpPr>
          <p:cNvPr id="3" name="Textplatzhalt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630238" y="2505075"/>
            <a:ext cx="3868737"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29150" y="2505075"/>
            <a:ext cx="3887788" cy="3684588"/>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Tree>
    <p:extLst>
      <p:ext uri="{BB962C8B-B14F-4D97-AF65-F5344CB8AC3E}">
        <p14:creationId xmlns:p14="http://schemas.microsoft.com/office/powerpoint/2010/main" val="3988362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28651840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a:t>Titelmasterformat durch Klicken bearbeiten</a:t>
            </a:r>
            <a:endParaRPr lang="en-US"/>
          </a:p>
        </p:txBody>
      </p:sp>
      <p:sp>
        <p:nvSpPr>
          <p:cNvPr id="3" name="Inhaltsplatzhalt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1131260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30238" y="457200"/>
            <a:ext cx="2949575" cy="1600200"/>
          </a:xfrm>
        </p:spPr>
        <p:txBody>
          <a:bodyPr anchor="b"/>
          <a:lstStyle>
            <a:lvl1pPr>
              <a:defRPr sz="3200"/>
            </a:lvl1pPr>
          </a:lstStyle>
          <a:p>
            <a:r>
              <a:rPr lang="de-DE"/>
              <a:t>Titelmasterformat durch Klicken bearbeiten</a:t>
            </a:r>
            <a:endParaRPr lang="en-US"/>
          </a:p>
        </p:txBody>
      </p:sp>
      <p:sp>
        <p:nvSpPr>
          <p:cNvPr id="3" name="Bildplatzhalt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24629064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0070C0"/>
                </a:solidFill>
              </a:defRPr>
            </a:lvl1pPr>
          </a:lstStyle>
          <a:p>
            <a:r>
              <a:rPr lang="de-DE" dirty="0"/>
              <a:t>Titelmasterformat durch Klicken bearbeiten</a:t>
            </a:r>
            <a:endParaRPr lang="en-US" dirty="0"/>
          </a:p>
        </p:txBody>
      </p:sp>
      <p:sp>
        <p:nvSpPr>
          <p:cNvPr id="3" name="Vertikaler Textplatzhalter 2"/>
          <p:cNvSpPr>
            <a:spLocks noGrp="1"/>
          </p:cNvSpPr>
          <p:nvPr>
            <p:ph type="body" orient="vert" idx="1"/>
          </p:nvPr>
        </p:nvSpPr>
        <p:spPr/>
        <p:txBody>
          <a:bodyPr vert="eaVert"/>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Tree>
    <p:extLst>
      <p:ext uri="{BB962C8B-B14F-4D97-AF65-F5344CB8AC3E}">
        <p14:creationId xmlns:p14="http://schemas.microsoft.com/office/powerpoint/2010/main" val="148246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292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627313" y="44450"/>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de-DE" dirty="0" err="1"/>
              <a:t>Titelmasterformat</a:t>
            </a:r>
            <a:r>
              <a:rPr lang="en-US" altLang="de-DE" dirty="0"/>
              <a:t> </a:t>
            </a:r>
            <a:r>
              <a:rPr lang="en-US" altLang="de-DE" dirty="0" err="1"/>
              <a:t>durch</a:t>
            </a:r>
            <a:r>
              <a:rPr lang="en-US" altLang="de-DE" dirty="0"/>
              <a:t> </a:t>
            </a:r>
            <a:r>
              <a:rPr lang="en-US" altLang="de-DE" dirty="0" err="1"/>
              <a:t>Klicken</a:t>
            </a:r>
            <a:r>
              <a:rPr lang="en-US" altLang="de-DE" dirty="0"/>
              <a:t> </a:t>
            </a:r>
            <a:r>
              <a:rPr lang="en-US" altLang="de-DE" dirty="0" err="1"/>
              <a:t>bearbeiten</a:t>
            </a:r>
            <a:endParaRPr lang="en-US" altLang="de-DE" dirty="0"/>
          </a:p>
        </p:txBody>
      </p:sp>
      <p:sp>
        <p:nvSpPr>
          <p:cNvPr id="1027" name="Rectangle 3"/>
          <p:cNvSpPr>
            <a:spLocks noGrp="1" noChangeArrowheads="1"/>
          </p:cNvSpPr>
          <p:nvPr>
            <p:ph type="body" idx="1"/>
          </p:nvPr>
        </p:nvSpPr>
        <p:spPr bwMode="auto">
          <a:xfrm>
            <a:off x="457200" y="1165225"/>
            <a:ext cx="8229600" cy="514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de-DE" dirty="0" err="1"/>
              <a:t>Textmasterformate</a:t>
            </a:r>
            <a:r>
              <a:rPr lang="en-US" altLang="de-DE" dirty="0"/>
              <a:t> </a:t>
            </a:r>
            <a:r>
              <a:rPr lang="en-US" altLang="de-DE" dirty="0" err="1"/>
              <a:t>durch</a:t>
            </a:r>
            <a:r>
              <a:rPr lang="en-US" altLang="de-DE" dirty="0"/>
              <a:t> </a:t>
            </a:r>
            <a:r>
              <a:rPr lang="en-US" altLang="de-DE" dirty="0" err="1"/>
              <a:t>Klicken</a:t>
            </a:r>
            <a:r>
              <a:rPr lang="en-US" altLang="de-DE" dirty="0"/>
              <a:t> </a:t>
            </a:r>
            <a:r>
              <a:rPr lang="en-US" altLang="de-DE" dirty="0" err="1"/>
              <a:t>bearbeiten</a:t>
            </a:r>
            <a:endParaRPr lang="en-US" altLang="de-DE" dirty="0"/>
          </a:p>
          <a:p>
            <a:pPr lvl="1"/>
            <a:r>
              <a:rPr lang="en-US" altLang="de-DE" dirty="0" err="1"/>
              <a:t>Zweite</a:t>
            </a:r>
            <a:r>
              <a:rPr lang="en-US" altLang="de-DE" dirty="0"/>
              <a:t> </a:t>
            </a:r>
            <a:r>
              <a:rPr lang="en-US" altLang="de-DE" dirty="0" err="1"/>
              <a:t>Ebene</a:t>
            </a:r>
            <a:endParaRPr lang="en-US" altLang="de-DE" dirty="0"/>
          </a:p>
          <a:p>
            <a:pPr lvl="2"/>
            <a:r>
              <a:rPr lang="en-US" altLang="de-DE" dirty="0" err="1"/>
              <a:t>Dritte</a:t>
            </a:r>
            <a:r>
              <a:rPr lang="en-US" altLang="de-DE" dirty="0"/>
              <a:t> </a:t>
            </a:r>
            <a:r>
              <a:rPr lang="en-US" altLang="de-DE" dirty="0" err="1"/>
              <a:t>Ebene</a:t>
            </a:r>
            <a:endParaRPr lang="en-US" altLang="de-DE" dirty="0"/>
          </a:p>
          <a:p>
            <a:pPr lvl="3"/>
            <a:r>
              <a:rPr lang="en-US" altLang="de-DE" dirty="0" err="1"/>
              <a:t>Vierte</a:t>
            </a:r>
            <a:r>
              <a:rPr lang="en-US" altLang="de-DE" dirty="0"/>
              <a:t> </a:t>
            </a:r>
            <a:r>
              <a:rPr lang="en-US" altLang="de-DE" dirty="0" err="1"/>
              <a:t>Ebene</a:t>
            </a:r>
            <a:endParaRPr lang="en-US" altLang="de-DE" dirty="0"/>
          </a:p>
          <a:p>
            <a:pPr lvl="4"/>
            <a:r>
              <a:rPr lang="en-US" altLang="de-DE" dirty="0" err="1"/>
              <a:t>Fünfte</a:t>
            </a:r>
            <a:r>
              <a:rPr lang="en-US" altLang="de-DE" dirty="0"/>
              <a:t> </a:t>
            </a:r>
            <a:r>
              <a:rPr lang="en-US" altLang="de-DE" dirty="0" err="1"/>
              <a:t>Ebene</a:t>
            </a:r>
            <a:endParaRPr lang="en-US" altLang="de-DE" dirty="0"/>
          </a:p>
        </p:txBody>
      </p:sp>
      <p:sp>
        <p:nvSpPr>
          <p:cNvPr id="1029" name="Line 7"/>
          <p:cNvSpPr>
            <a:spLocks noChangeShapeType="1"/>
          </p:cNvSpPr>
          <p:nvPr/>
        </p:nvSpPr>
        <p:spPr bwMode="auto">
          <a:xfrm>
            <a:off x="0" y="692150"/>
            <a:ext cx="9144000" cy="0"/>
          </a:xfrm>
          <a:prstGeom prst="line">
            <a:avLst/>
          </a:prstGeom>
          <a:ln>
            <a:solidFill>
              <a:srgbClr val="00457D"/>
            </a:solidFill>
            <a:headEnd/>
            <a:tailEnd/>
          </a:ln>
        </p:spPr>
        <p:style>
          <a:lnRef idx="2">
            <a:schemeClr val="dk1"/>
          </a:lnRef>
          <a:fillRef idx="0">
            <a:schemeClr val="dk1"/>
          </a:fillRef>
          <a:effectRef idx="1">
            <a:schemeClr val="dk1"/>
          </a:effectRef>
          <a:fontRef idx="minor">
            <a:schemeClr val="tx1"/>
          </a:fontRef>
        </p:style>
        <p:txBody>
          <a:bodyPr anchor="ctr"/>
          <a:lstStyle/>
          <a:p>
            <a:pPr eaLnBrk="1" hangingPunct="1">
              <a:defRPr/>
            </a:pPr>
            <a:endParaRPr lang="en-US">
              <a:ln>
                <a:solidFill>
                  <a:srgbClr val="00457D"/>
                </a:solidFill>
              </a:ln>
            </a:endParaRPr>
          </a:p>
        </p:txBody>
      </p:sp>
      <p:sp>
        <p:nvSpPr>
          <p:cNvPr id="1030" name="Text Box 8"/>
          <p:cNvSpPr txBox="1">
            <a:spLocks noChangeArrowheads="1"/>
          </p:cNvSpPr>
          <p:nvPr/>
        </p:nvSpPr>
        <p:spPr bwMode="auto">
          <a:xfrm>
            <a:off x="1258888" y="3429000"/>
            <a:ext cx="4465637"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spcBef>
                <a:spcPct val="50000"/>
              </a:spcBef>
              <a:defRPr/>
            </a:pPr>
            <a:endParaRPr lang="en-US">
              <a:solidFill>
                <a:schemeClr val="tx2"/>
              </a:solidFill>
              <a:latin typeface="AvantGarde Md BT" pitchFamily="34" charset="0"/>
            </a:endParaRPr>
          </a:p>
        </p:txBody>
      </p:sp>
      <p:sp>
        <p:nvSpPr>
          <p:cNvPr id="1031" name="Text Box 9"/>
          <p:cNvSpPr txBox="1">
            <a:spLocks noChangeArrowheads="1"/>
          </p:cNvSpPr>
          <p:nvPr/>
        </p:nvSpPr>
        <p:spPr bwMode="auto">
          <a:xfrm>
            <a:off x="1258888" y="3429000"/>
            <a:ext cx="4465637" cy="396875"/>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spcBef>
                <a:spcPct val="50000"/>
              </a:spcBef>
              <a:defRPr/>
            </a:pPr>
            <a:endParaRPr lang="en-US">
              <a:solidFill>
                <a:schemeClr val="tx2"/>
              </a:solidFill>
              <a:latin typeface="AvantGarde Md BT" pitchFamily="34" charset="0"/>
            </a:endParaRPr>
          </a:p>
        </p:txBody>
      </p:sp>
      <p:pic>
        <p:nvPicPr>
          <p:cNvPr id="2" name="Picture 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6050" y="96838"/>
            <a:ext cx="2395538"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25" r:id="rId1"/>
    <p:sldLayoutId id="2147483714" r:id="rId2"/>
    <p:sldLayoutId id="2147483716" r:id="rId3"/>
    <p:sldLayoutId id="2147483717" r:id="rId4"/>
    <p:sldLayoutId id="2147483718" r:id="rId5"/>
    <p:sldLayoutId id="2147483720" r:id="rId6"/>
    <p:sldLayoutId id="2147483721" r:id="rId7"/>
    <p:sldLayoutId id="2147483722" r:id="rId8"/>
    <p:sldLayoutId id="2147483719" r:id="rId9"/>
    <p:sldLayoutId id="2147483723" r:id="rId10"/>
    <p:sldLayoutId id="2147483724" r:id="rId11"/>
    <p:sldLayoutId id="2147483726" r:id="rId12"/>
  </p:sldLayoutIdLst>
  <p:hf sldNum="0" hdr="0" dt="0"/>
  <p:txStyles>
    <p:title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jpg"/><Relationship Id="rId1" Type="http://schemas.openxmlformats.org/officeDocument/2006/relationships/slideLayout" Target="../slideLayouts/slideLayout11.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8.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5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2.png"/><Relationship Id="rId5" Type="http://schemas.openxmlformats.org/officeDocument/2006/relationships/slideLayout" Target="../slideLayouts/slideLayout9.xml"/><Relationship Id="rId4" Type="http://schemas.openxmlformats.org/officeDocument/2006/relationships/video" Target="../media/media3.mp4"/></Relationships>
</file>

<file path=ppt/slides/_rels/slide6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openxmlformats.org/officeDocument/2006/relationships/image" Target="../media/image65.jpeg"/><Relationship Id="rId4" Type="http://schemas.openxmlformats.org/officeDocument/2006/relationships/image" Target="../media/image64.jpe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hyperlink" Target="https://www.vive.com/de/product/#vive-spec" TargetMode="Externa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79387" y="5076191"/>
            <a:ext cx="8785225" cy="1723549"/>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de-DE" sz="2000" b="1" dirty="0" err="1">
                <a:solidFill>
                  <a:srgbClr val="0070C0"/>
                </a:solidFill>
                <a:latin typeface="AvantGarde Md BT" pitchFamily="34" charset="0"/>
              </a:rPr>
              <a:t>Vortrag</a:t>
            </a:r>
            <a:r>
              <a:rPr lang="en-US" altLang="de-DE" sz="2000" b="1" dirty="0">
                <a:solidFill>
                  <a:srgbClr val="0070C0"/>
                </a:solidFill>
                <a:latin typeface="AvantGarde Md BT" pitchFamily="34" charset="0"/>
              </a:rPr>
              <a:t> </a:t>
            </a:r>
            <a:r>
              <a:rPr lang="en-US" altLang="de-DE" sz="2000" b="1" dirty="0" err="1">
                <a:solidFill>
                  <a:srgbClr val="0070C0"/>
                </a:solidFill>
                <a:latin typeface="AvantGarde Md BT" pitchFamily="34" charset="0"/>
              </a:rPr>
              <a:t>zur</a:t>
            </a:r>
            <a:r>
              <a:rPr lang="en-US" altLang="de-DE" sz="2000" b="1" dirty="0">
                <a:solidFill>
                  <a:srgbClr val="0070C0"/>
                </a:solidFill>
                <a:latin typeface="AvantGarde Md BT" pitchFamily="34" charset="0"/>
              </a:rPr>
              <a:t> </a:t>
            </a:r>
            <a:r>
              <a:rPr lang="en-US" altLang="de-DE" sz="2000" b="1" dirty="0" err="1">
                <a:solidFill>
                  <a:srgbClr val="0070C0"/>
                </a:solidFill>
                <a:latin typeface="AvantGarde Md BT" pitchFamily="34" charset="0"/>
              </a:rPr>
              <a:t>Praxisphase</a:t>
            </a:r>
            <a:r>
              <a:rPr lang="en-US" altLang="de-DE" sz="1600" b="1" dirty="0">
                <a:solidFill>
                  <a:srgbClr val="002060"/>
                </a:solidFill>
                <a:latin typeface="AvantGarde Md BT" pitchFamily="34" charset="0"/>
              </a:rPr>
              <a:t/>
            </a:r>
            <a:br>
              <a:rPr lang="en-US" altLang="de-DE" sz="1600" b="1" dirty="0">
                <a:solidFill>
                  <a:srgbClr val="002060"/>
                </a:solidFill>
                <a:latin typeface="AvantGarde Md BT" pitchFamily="34" charset="0"/>
              </a:rPr>
            </a:br>
            <a:r>
              <a:rPr lang="en-US" sz="1800" b="1" dirty="0"/>
              <a:t/>
            </a:r>
            <a:br>
              <a:rPr lang="en-US" sz="1800" b="1" dirty="0"/>
            </a:br>
            <a:r>
              <a:rPr lang="en-US" sz="1800" b="1" dirty="0"/>
              <a:t>Andreas </a:t>
            </a:r>
            <a:r>
              <a:rPr lang="en-US" sz="1800" b="1" dirty="0" err="1"/>
              <a:t>Schröder</a:t>
            </a:r>
            <a:r>
              <a:rPr lang="en-US" sz="1800" b="1" dirty="0"/>
              <a:t>, David Thinnes, Victoria Shi, Louis </a:t>
            </a:r>
            <a:r>
              <a:rPr lang="en-US" sz="1800" b="1" dirty="0" smtClean="0"/>
              <a:t>Wagner, Dominik </a:t>
            </a:r>
            <a:r>
              <a:rPr lang="en-US" sz="1800" b="1" dirty="0" err="1" smtClean="0"/>
              <a:t>Limbach</a:t>
            </a:r>
            <a:r>
              <a:rPr lang="en-US" sz="1800" b="1" dirty="0" smtClean="0"/>
              <a:t>.</a:t>
            </a:r>
            <a:endParaRPr lang="en-US" sz="1800" b="1" dirty="0"/>
          </a:p>
          <a:p>
            <a:pPr algn="ctr" eaLnBrk="1" hangingPunct="1">
              <a:spcBef>
                <a:spcPct val="0"/>
              </a:spcBef>
              <a:buNone/>
            </a:pPr>
            <a:endParaRPr lang="de-DE" sz="1800" b="1" dirty="0"/>
          </a:p>
          <a:p>
            <a:pPr algn="ctr" eaLnBrk="1" hangingPunct="1">
              <a:spcBef>
                <a:spcPct val="0"/>
              </a:spcBef>
              <a:buFontTx/>
              <a:buNone/>
            </a:pPr>
            <a:r>
              <a:rPr lang="en-US" altLang="de-DE" sz="1400" i="1" dirty="0">
                <a:solidFill>
                  <a:schemeClr val="bg2"/>
                </a:solidFill>
                <a:latin typeface="AvantGarde Md BT" pitchFamily="34" charset="0"/>
              </a:rPr>
              <a:t>11.01.2018, </a:t>
            </a:r>
            <a:r>
              <a:rPr lang="en-US" altLang="de-DE" sz="1400" i="1" dirty="0" err="1">
                <a:solidFill>
                  <a:schemeClr val="bg2"/>
                </a:solidFill>
                <a:latin typeface="AvantGarde Md BT" pitchFamily="34" charset="0"/>
              </a:rPr>
              <a:t>htw</a:t>
            </a:r>
            <a:r>
              <a:rPr lang="en-US" altLang="de-DE" sz="1400" i="1" dirty="0">
                <a:solidFill>
                  <a:schemeClr val="bg2"/>
                </a:solidFill>
                <a:latin typeface="AvantGarde Md BT" pitchFamily="34" charset="0"/>
              </a:rPr>
              <a:t> </a:t>
            </a:r>
            <a:r>
              <a:rPr lang="en-US" altLang="de-DE" sz="1400" i="1" dirty="0" err="1">
                <a:solidFill>
                  <a:schemeClr val="bg2"/>
                </a:solidFill>
                <a:latin typeface="AvantGarde Md BT" pitchFamily="34" charset="0"/>
              </a:rPr>
              <a:t>Saarbrücken</a:t>
            </a:r>
            <a:endParaRPr lang="en-US" altLang="de-DE" sz="1400" i="1" dirty="0">
              <a:solidFill>
                <a:schemeClr val="bg2"/>
              </a:solidFill>
              <a:latin typeface="AvantGarde Md BT"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416D6182-46E7-40C6-8DFB-36BE3F4E4103}"/>
              </a:ext>
            </a:extLst>
          </p:cNvPr>
          <p:cNvSpPr>
            <a:spLocks noGrp="1"/>
          </p:cNvSpPr>
          <p:nvPr>
            <p:ph type="title" sz="quarter"/>
          </p:nvPr>
        </p:nvSpPr>
        <p:spPr/>
        <p:txBody>
          <a:bodyPr/>
          <a:lstStyle/>
          <a:p>
            <a:r>
              <a:rPr lang="de-DE" dirty="0"/>
              <a:t>EKG</a:t>
            </a:r>
          </a:p>
        </p:txBody>
      </p:sp>
      <p:pic>
        <p:nvPicPr>
          <p:cNvPr id="10" name="Inhaltsplatzhalter 9">
            <a:extLst>
              <a:ext uri="{FF2B5EF4-FFF2-40B4-BE49-F238E27FC236}">
                <a16:creationId xmlns="" xmlns:a16="http://schemas.microsoft.com/office/drawing/2014/main" id="{E53FAD13-AE6E-405C-8AC7-F2DFD32742BE}"/>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12800" y="1165225"/>
            <a:ext cx="3327400" cy="2495550"/>
          </a:xfrm>
        </p:spPr>
      </p:pic>
      <p:pic>
        <p:nvPicPr>
          <p:cNvPr id="12" name="Inhaltsplatzhalter 11">
            <a:extLst>
              <a:ext uri="{FF2B5EF4-FFF2-40B4-BE49-F238E27FC236}">
                <a16:creationId xmlns="" xmlns:a16="http://schemas.microsoft.com/office/drawing/2014/main" id="{3579B456-811B-4590-AC76-1993829A4AED}"/>
              </a:ext>
            </a:extLst>
          </p:cNvPr>
          <p:cNvPicPr>
            <a:picLocks noGrp="1" noChangeAspect="1"/>
          </p:cNvPicPr>
          <p:nvPr>
            <p:ph sz="quarter" idx="2"/>
          </p:nvPr>
        </p:nvPicPr>
        <p:blipFill>
          <a:blip r:embed="rId3" cstate="print">
            <a:extLst>
              <a:ext uri="{28A0092B-C50C-407E-A947-70E740481C1C}">
                <a14:useLocalDpi xmlns:a14="http://schemas.microsoft.com/office/drawing/2010/main" val="0"/>
              </a:ext>
            </a:extLst>
          </a:blip>
          <a:stretch>
            <a:fillRect/>
          </a:stretch>
        </p:blipFill>
        <p:spPr>
          <a:xfrm>
            <a:off x="5003800" y="1165225"/>
            <a:ext cx="3327400" cy="2495550"/>
          </a:xfrm>
        </p:spPr>
      </p:pic>
      <p:pic>
        <p:nvPicPr>
          <p:cNvPr id="14" name="Inhaltsplatzhalter 13">
            <a:extLst>
              <a:ext uri="{FF2B5EF4-FFF2-40B4-BE49-F238E27FC236}">
                <a16:creationId xmlns="" xmlns:a16="http://schemas.microsoft.com/office/drawing/2014/main" id="{28529833-2BB9-4837-9CD7-C8C95E84C2C2}"/>
              </a:ext>
            </a:extLst>
          </p:cNvPr>
          <p:cNvPicPr>
            <a:picLocks noGrp="1" noChangeAspect="1"/>
          </p:cNvPicPr>
          <p:nvPr>
            <p:ph sz="quarter" idx="3"/>
          </p:nvPr>
        </p:nvPicPr>
        <p:blipFill>
          <a:blip r:embed="rId4" cstate="print">
            <a:extLst>
              <a:ext uri="{28A0092B-C50C-407E-A947-70E740481C1C}">
                <a14:useLocalDpi xmlns:a14="http://schemas.microsoft.com/office/drawing/2010/main" val="0"/>
              </a:ext>
            </a:extLst>
          </a:blip>
          <a:stretch>
            <a:fillRect/>
          </a:stretch>
        </p:blipFill>
        <p:spPr>
          <a:xfrm>
            <a:off x="812800" y="3813175"/>
            <a:ext cx="3327400" cy="2495550"/>
          </a:xfrm>
        </p:spPr>
      </p:pic>
      <p:pic>
        <p:nvPicPr>
          <p:cNvPr id="16" name="Inhaltsplatzhalter 15">
            <a:extLst>
              <a:ext uri="{FF2B5EF4-FFF2-40B4-BE49-F238E27FC236}">
                <a16:creationId xmlns="" xmlns:a16="http://schemas.microsoft.com/office/drawing/2014/main" id="{DBD89FD9-D2F6-477B-8A97-B5FBBA83FB31}"/>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a:xfrm>
            <a:off x="5003800" y="3813175"/>
            <a:ext cx="3327400" cy="2495550"/>
          </a:xfrm>
        </p:spPr>
      </p:pic>
      <p:sp>
        <p:nvSpPr>
          <p:cNvPr id="17" name="Additionszeichen 16">
            <a:extLst>
              <a:ext uri="{FF2B5EF4-FFF2-40B4-BE49-F238E27FC236}">
                <a16:creationId xmlns="" xmlns:a16="http://schemas.microsoft.com/office/drawing/2014/main" id="{2C31AAFD-5468-4E6D-ACC8-A3CD2FAD8F02}"/>
              </a:ext>
            </a:extLst>
          </p:cNvPr>
          <p:cNvSpPr/>
          <p:nvPr/>
        </p:nvSpPr>
        <p:spPr bwMode="auto">
          <a:xfrm>
            <a:off x="8103476" y="1955800"/>
            <a:ext cx="914400" cy="914400"/>
          </a:xfrm>
          <a:prstGeom prst="mathPlus">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sp>
        <p:nvSpPr>
          <p:cNvPr id="18" name="Pfeil: eingekerbt nach rechts 17">
            <a:extLst>
              <a:ext uri="{FF2B5EF4-FFF2-40B4-BE49-F238E27FC236}">
                <a16:creationId xmlns="" xmlns:a16="http://schemas.microsoft.com/office/drawing/2014/main" id="{73A1CA2A-EDDD-4D11-8B64-B4124F23F1BD}"/>
              </a:ext>
            </a:extLst>
          </p:cNvPr>
          <p:cNvSpPr/>
          <p:nvPr/>
        </p:nvSpPr>
        <p:spPr bwMode="auto">
          <a:xfrm>
            <a:off x="4082796" y="2170684"/>
            <a:ext cx="978408" cy="484632"/>
          </a:xfrm>
          <a:prstGeom prst="notchedRightArrow">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sp>
        <p:nvSpPr>
          <p:cNvPr id="20" name="Gleich 19">
            <a:extLst>
              <a:ext uri="{FF2B5EF4-FFF2-40B4-BE49-F238E27FC236}">
                <a16:creationId xmlns="" xmlns:a16="http://schemas.microsoft.com/office/drawing/2014/main" id="{3D17438C-52D4-4905-AA7C-A90DFC3441B0}"/>
              </a:ext>
            </a:extLst>
          </p:cNvPr>
          <p:cNvSpPr/>
          <p:nvPr/>
        </p:nvSpPr>
        <p:spPr bwMode="auto">
          <a:xfrm>
            <a:off x="4140200" y="4603750"/>
            <a:ext cx="914400" cy="914400"/>
          </a:xfrm>
          <a:prstGeom prst="mathEqual">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36148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A6B33FDC-7C09-44AA-B51B-45C8A695A684}"/>
              </a:ext>
            </a:extLst>
          </p:cNvPr>
          <p:cNvSpPr>
            <a:spLocks noGrp="1"/>
          </p:cNvSpPr>
          <p:nvPr>
            <p:ph type="title"/>
          </p:nvPr>
        </p:nvSpPr>
        <p:spPr/>
        <p:txBody>
          <a:bodyPr/>
          <a:lstStyle/>
          <a:p>
            <a:r>
              <a:rPr lang="de-DE" dirty="0"/>
              <a:t>Herzrate</a:t>
            </a:r>
          </a:p>
        </p:txBody>
      </p:sp>
      <p:pic>
        <p:nvPicPr>
          <p:cNvPr id="8" name="Bildplatzhalter 7">
            <a:extLst>
              <a:ext uri="{FF2B5EF4-FFF2-40B4-BE49-F238E27FC236}">
                <a16:creationId xmlns="" xmlns:a16="http://schemas.microsoft.com/office/drawing/2014/main" id="{2985F2BC-C9E4-42A6-B6D1-5201EFB8B79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3579813" y="1676872"/>
            <a:ext cx="4937125" cy="4192116"/>
          </a:xfrm>
        </p:spPr>
      </p:pic>
      <p:sp>
        <p:nvSpPr>
          <p:cNvPr id="6" name="Textplatzhalter 5">
            <a:extLst>
              <a:ext uri="{FF2B5EF4-FFF2-40B4-BE49-F238E27FC236}">
                <a16:creationId xmlns="" xmlns:a16="http://schemas.microsoft.com/office/drawing/2014/main" id="{6A682DA7-400B-4D54-819E-641ED566C2FA}"/>
              </a:ext>
            </a:extLst>
          </p:cNvPr>
          <p:cNvSpPr>
            <a:spLocks noGrp="1"/>
          </p:cNvSpPr>
          <p:nvPr>
            <p:ph type="body" sz="half" idx="2"/>
          </p:nvPr>
        </p:nvSpPr>
        <p:spPr>
          <a:xfrm>
            <a:off x="826758" y="1791494"/>
            <a:ext cx="2753055" cy="4343400"/>
          </a:xfrm>
        </p:spPr>
        <p:txBody>
          <a:bodyPr/>
          <a:lstStyle/>
          <a:p>
            <a:endParaRPr lang="de-DE" dirty="0"/>
          </a:p>
          <a:p>
            <a:pPr marL="285750" indent="-285750">
              <a:buFont typeface="Arial" panose="020B0604020202020204" pitchFamily="34" charset="0"/>
              <a:buChar char="•"/>
            </a:pPr>
            <a:r>
              <a:rPr lang="de-DE" sz="1800" dirty="0"/>
              <a:t>Herzraten- </a:t>
            </a:r>
            <a:r>
              <a:rPr lang="de-DE" sz="1800" dirty="0" err="1"/>
              <a:t>berechnung</a:t>
            </a:r>
            <a:endParaRPr lang="de-DE" sz="1800" dirty="0"/>
          </a:p>
          <a:p>
            <a:r>
              <a:rPr lang="en-US" sz="1800" dirty="0" err="1"/>
              <a:t>Respiratorische</a:t>
            </a:r>
            <a:r>
              <a:rPr lang="en-US" sz="1800" dirty="0"/>
              <a:t> Sinus </a:t>
            </a:r>
            <a:r>
              <a:rPr lang="en-US" sz="1800" dirty="0" err="1"/>
              <a:t>Arrythmie</a:t>
            </a:r>
            <a:r>
              <a:rPr lang="en-US" sz="1800" dirty="0"/>
              <a:t>(RSA) </a:t>
            </a:r>
            <a:r>
              <a:rPr lang="en-US" sz="1800" dirty="0" err="1"/>
              <a:t>beschreibt</a:t>
            </a:r>
            <a:r>
              <a:rPr lang="en-US" sz="1800" dirty="0"/>
              <a:t> die </a:t>
            </a:r>
            <a:r>
              <a:rPr lang="en-US" sz="1800" dirty="0" err="1"/>
              <a:t>Synchronisierung</a:t>
            </a:r>
            <a:r>
              <a:rPr lang="en-US" sz="1800" dirty="0"/>
              <a:t> der </a:t>
            </a:r>
            <a:r>
              <a:rPr lang="en-US" sz="1800" dirty="0" err="1"/>
              <a:t>Herzrate</a:t>
            </a:r>
            <a:r>
              <a:rPr lang="en-US" sz="1800" dirty="0"/>
              <a:t> </a:t>
            </a:r>
            <a:r>
              <a:rPr lang="en-US" sz="1800" dirty="0" err="1"/>
              <a:t>mit</a:t>
            </a:r>
            <a:r>
              <a:rPr lang="en-US" sz="1800" dirty="0"/>
              <a:t> der </a:t>
            </a:r>
            <a:r>
              <a:rPr lang="en-US" sz="1800" dirty="0" err="1"/>
              <a:t>Atmung</a:t>
            </a:r>
            <a:r>
              <a:rPr lang="en-US" sz="1800" dirty="0"/>
              <a:t>.</a:t>
            </a:r>
          </a:p>
          <a:p>
            <a:endParaRPr lang="en-US" sz="1800" dirty="0"/>
          </a:p>
          <a:p>
            <a:r>
              <a:rPr lang="en-US" sz="1800" dirty="0"/>
              <a:t>Das RR Interval </a:t>
            </a:r>
            <a:r>
              <a:rPr lang="en-US" sz="1800" dirty="0" err="1"/>
              <a:t>verkürzt</a:t>
            </a:r>
            <a:r>
              <a:rPr lang="en-US" sz="1800" dirty="0"/>
              <a:t> </a:t>
            </a:r>
            <a:r>
              <a:rPr lang="en-US" sz="1800" dirty="0" err="1"/>
              <a:t>sich</a:t>
            </a:r>
            <a:r>
              <a:rPr lang="en-US" sz="1800" dirty="0"/>
              <a:t> </a:t>
            </a:r>
            <a:r>
              <a:rPr lang="en-US" sz="1800" dirty="0" err="1"/>
              <a:t>während</a:t>
            </a:r>
            <a:r>
              <a:rPr lang="en-US" sz="1800" dirty="0"/>
              <a:t> der Phase des </a:t>
            </a:r>
            <a:r>
              <a:rPr lang="en-US" sz="1800" dirty="0" err="1"/>
              <a:t>Einatmens</a:t>
            </a:r>
            <a:r>
              <a:rPr lang="en-US" sz="1800" dirty="0"/>
              <a:t> </a:t>
            </a:r>
            <a:r>
              <a:rPr lang="de-DE" sz="1800" dirty="0"/>
              <a:t>und verlängert sich während des Ausatmens</a:t>
            </a:r>
          </a:p>
          <a:p>
            <a:endParaRPr lang="de-DE" dirty="0"/>
          </a:p>
        </p:txBody>
      </p:sp>
    </p:spTree>
    <p:extLst>
      <p:ext uri="{BB962C8B-B14F-4D97-AF65-F5344CB8AC3E}">
        <p14:creationId xmlns:p14="http://schemas.microsoft.com/office/powerpoint/2010/main" val="1731655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FBD2DEB9-E3F6-4412-AC55-0CC08DE904E3}"/>
              </a:ext>
            </a:extLst>
          </p:cNvPr>
          <p:cNvSpPr>
            <a:spLocks noGrp="1"/>
          </p:cNvSpPr>
          <p:nvPr>
            <p:ph type="title"/>
          </p:nvPr>
        </p:nvSpPr>
        <p:spPr/>
        <p:txBody>
          <a:bodyPr/>
          <a:lstStyle/>
          <a:p>
            <a:r>
              <a:rPr lang="de-DE" dirty="0" err="1"/>
              <a:t>Poincaré</a:t>
            </a:r>
            <a:endParaRPr lang="de-DE" dirty="0"/>
          </a:p>
        </p:txBody>
      </p:sp>
      <p:pic>
        <p:nvPicPr>
          <p:cNvPr id="5" name="Inhaltsplatzhalter 4">
            <a:extLst>
              <a:ext uri="{FF2B5EF4-FFF2-40B4-BE49-F238E27FC236}">
                <a16:creationId xmlns="" xmlns:a16="http://schemas.microsoft.com/office/drawing/2014/main" id="{80527BBA-8FC7-41A1-8422-A30FB39DD2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65225"/>
            <a:ext cx="6858000" cy="5143500"/>
          </a:xfrm>
        </p:spPr>
      </p:pic>
    </p:spTree>
    <p:extLst>
      <p:ext uri="{BB962C8B-B14F-4D97-AF65-F5344CB8AC3E}">
        <p14:creationId xmlns:p14="http://schemas.microsoft.com/office/powerpoint/2010/main" val="12456368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91F34473-A597-40AC-87D0-67C8909AE7BB}"/>
              </a:ext>
            </a:extLst>
          </p:cNvPr>
          <p:cNvSpPr>
            <a:spLocks noGrp="1"/>
          </p:cNvSpPr>
          <p:nvPr>
            <p:ph type="title"/>
          </p:nvPr>
        </p:nvSpPr>
        <p:spPr/>
        <p:txBody>
          <a:bodyPr/>
          <a:lstStyle/>
          <a:p>
            <a:r>
              <a:rPr lang="de-DE" dirty="0"/>
              <a:t> </a:t>
            </a:r>
            <a:r>
              <a:rPr lang="de-DE" dirty="0" err="1"/>
              <a:t>Poincaré</a:t>
            </a:r>
            <a:endParaRPr lang="de-DE" dirty="0"/>
          </a:p>
        </p:txBody>
      </p:sp>
      <p:sp>
        <p:nvSpPr>
          <p:cNvPr id="3" name="Inhaltsplatzhalter 2">
            <a:extLst>
              <a:ext uri="{FF2B5EF4-FFF2-40B4-BE49-F238E27FC236}">
                <a16:creationId xmlns="" xmlns:a16="http://schemas.microsoft.com/office/drawing/2014/main" id="{9C74BFA7-30E1-4180-A9B0-3AB197149DF5}"/>
              </a:ext>
            </a:extLst>
          </p:cNvPr>
          <p:cNvSpPr>
            <a:spLocks noGrp="1"/>
          </p:cNvSpPr>
          <p:nvPr>
            <p:ph idx="1"/>
          </p:nvPr>
        </p:nvSpPr>
        <p:spPr/>
        <p:txBody>
          <a:bodyPr/>
          <a:lstStyle/>
          <a:p>
            <a:pPr marL="0" indent="0">
              <a:buNone/>
            </a:pPr>
            <a:r>
              <a:rPr lang="de-DE" sz="2000" dirty="0"/>
              <a:t>    </a:t>
            </a:r>
            <a:r>
              <a:rPr lang="de-DE" sz="2400" dirty="0"/>
              <a:t>Geometrische Analyse (</a:t>
            </a:r>
            <a:r>
              <a:rPr lang="de-DE" sz="2400" dirty="0" err="1"/>
              <a:t>Poincaré</a:t>
            </a:r>
            <a:r>
              <a:rPr lang="de-DE" sz="2400" dirty="0"/>
              <a:t> Plot)</a:t>
            </a:r>
          </a:p>
          <a:p>
            <a:pPr marL="0" indent="0">
              <a:buNone/>
            </a:pPr>
            <a:endParaRPr lang="de-DE" sz="2400" dirty="0"/>
          </a:p>
          <a:p>
            <a:r>
              <a:rPr lang="de-DE" sz="2000" dirty="0"/>
              <a:t>Visuelle - </a:t>
            </a:r>
            <a:r>
              <a:rPr lang="de-DE" sz="2000" b="1" dirty="0"/>
              <a:t>qualitative</a:t>
            </a:r>
            <a:r>
              <a:rPr lang="de-DE" sz="2000" dirty="0"/>
              <a:t> Beurteilung möglich</a:t>
            </a:r>
          </a:p>
          <a:p>
            <a:endParaRPr lang="de-DE" sz="2000" dirty="0"/>
          </a:p>
          <a:p>
            <a:r>
              <a:rPr lang="de-DE" sz="2000"/>
              <a:t>Verschiedene </a:t>
            </a:r>
            <a:r>
              <a:rPr lang="de-DE" sz="2000" dirty="0"/>
              <a:t>Formen zeigen verschiedene physiologische Zustände an</a:t>
            </a:r>
          </a:p>
          <a:p>
            <a:endParaRPr lang="de-DE" sz="2000" dirty="0"/>
          </a:p>
          <a:p>
            <a:r>
              <a:rPr lang="de-DE" sz="2000" dirty="0"/>
              <a:t>Ausreißer können  Artefakte, Extrasystolen zeigen</a:t>
            </a:r>
          </a:p>
          <a:p>
            <a:endParaRPr lang="de-DE" sz="2000" dirty="0"/>
          </a:p>
          <a:p>
            <a:endParaRPr lang="de-DE" sz="2000" dirty="0"/>
          </a:p>
          <a:p>
            <a:r>
              <a:rPr lang="de-DE" sz="2000" b="1" dirty="0"/>
              <a:t>Quantitative</a:t>
            </a:r>
            <a:r>
              <a:rPr lang="de-DE" sz="2000" dirty="0"/>
              <a:t> Beurteilung durch Parameter</a:t>
            </a:r>
          </a:p>
          <a:p>
            <a:r>
              <a:rPr lang="de-DE" sz="2000" dirty="0"/>
              <a:t>SD1 und SD2</a:t>
            </a:r>
          </a:p>
          <a:p>
            <a:endParaRPr lang="de-DE" dirty="0"/>
          </a:p>
        </p:txBody>
      </p:sp>
    </p:spTree>
    <p:extLst>
      <p:ext uri="{BB962C8B-B14F-4D97-AF65-F5344CB8AC3E}">
        <p14:creationId xmlns:p14="http://schemas.microsoft.com/office/powerpoint/2010/main" val="48671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F706A3D-E03F-4F32-83EF-4EE40E914388}"/>
              </a:ext>
            </a:extLst>
          </p:cNvPr>
          <p:cNvSpPr>
            <a:spLocks noGrp="1"/>
          </p:cNvSpPr>
          <p:nvPr>
            <p:ph type="title"/>
          </p:nvPr>
        </p:nvSpPr>
        <p:spPr/>
        <p:txBody>
          <a:bodyPr/>
          <a:lstStyle/>
          <a:p>
            <a:r>
              <a:rPr lang="de-DE" dirty="0" err="1"/>
              <a:t>Poincaré</a:t>
            </a:r>
            <a:endParaRPr lang="de-DE" dirty="0"/>
          </a:p>
        </p:txBody>
      </p:sp>
      <p:pic>
        <p:nvPicPr>
          <p:cNvPr id="4" name="Inhaltsplatzhalter 3">
            <a:extLst>
              <a:ext uri="{FF2B5EF4-FFF2-40B4-BE49-F238E27FC236}">
                <a16:creationId xmlns="" xmlns:a16="http://schemas.microsoft.com/office/drawing/2014/main" id="{9507FDA0-D655-499E-BC9C-4A96CB09A8D7}"/>
              </a:ext>
            </a:extLst>
          </p:cNvPr>
          <p:cNvPicPr>
            <a:picLocks noGrp="1" noChangeAspect="1"/>
          </p:cNvPicPr>
          <p:nvPr>
            <p:ph idx="1"/>
          </p:nvPr>
        </p:nvPicPr>
        <p:blipFill>
          <a:blip r:embed="rId2"/>
          <a:stretch>
            <a:fillRect/>
          </a:stretch>
        </p:blipFill>
        <p:spPr>
          <a:xfrm>
            <a:off x="243225" y="857250"/>
            <a:ext cx="5624969" cy="5143500"/>
          </a:xfrm>
          <a:prstGeom prst="rect">
            <a:avLst/>
          </a:prstGeom>
        </p:spPr>
      </p:pic>
      <p:sp>
        <p:nvSpPr>
          <p:cNvPr id="5" name="Textfeld 4">
            <a:extLst>
              <a:ext uri="{FF2B5EF4-FFF2-40B4-BE49-F238E27FC236}">
                <a16:creationId xmlns="" xmlns:a16="http://schemas.microsoft.com/office/drawing/2014/main" id="{71043D5B-465E-4F64-8DB9-7D1F9CBA6164}"/>
              </a:ext>
            </a:extLst>
          </p:cNvPr>
          <p:cNvSpPr txBox="1"/>
          <p:nvPr/>
        </p:nvSpPr>
        <p:spPr>
          <a:xfrm>
            <a:off x="5686097" y="1524000"/>
            <a:ext cx="3214678" cy="3785652"/>
          </a:xfrm>
          <a:prstGeom prst="rect">
            <a:avLst/>
          </a:prstGeom>
          <a:noFill/>
        </p:spPr>
        <p:txBody>
          <a:bodyPr wrap="square" rtlCol="0">
            <a:spAutoFit/>
          </a:bodyPr>
          <a:lstStyle/>
          <a:p>
            <a:r>
              <a:rPr lang="de-DE" dirty="0"/>
              <a:t>SD1 = beschreibt die Kurzzeitvariabilität der HR</a:t>
            </a:r>
          </a:p>
          <a:p>
            <a:endParaRPr lang="de-DE" dirty="0"/>
          </a:p>
          <a:p>
            <a:endParaRPr lang="de-DE" dirty="0"/>
          </a:p>
          <a:p>
            <a:r>
              <a:rPr lang="de-DE" dirty="0"/>
              <a:t>SD2 = beschreibt die Langzeitvariabilität der HR</a:t>
            </a:r>
          </a:p>
          <a:p>
            <a:endParaRPr lang="de-DE" dirty="0"/>
          </a:p>
          <a:p>
            <a:r>
              <a:rPr lang="de-DE" dirty="0"/>
              <a:t>Beschreiben die Standardabweichung der Abstände vom Mittelpunkt der Wolke, jeweils in Richtung der Diagonalen.</a:t>
            </a:r>
          </a:p>
        </p:txBody>
      </p:sp>
    </p:spTree>
    <p:extLst>
      <p:ext uri="{BB962C8B-B14F-4D97-AF65-F5344CB8AC3E}">
        <p14:creationId xmlns:p14="http://schemas.microsoft.com/office/powerpoint/2010/main" val="2864842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83E2D55-B627-4108-9411-5EA319F4EEA8}"/>
              </a:ext>
            </a:extLst>
          </p:cNvPr>
          <p:cNvSpPr>
            <a:spLocks noGrp="1"/>
          </p:cNvSpPr>
          <p:nvPr>
            <p:ph type="title"/>
          </p:nvPr>
        </p:nvSpPr>
        <p:spPr/>
        <p:txBody>
          <a:bodyPr/>
          <a:lstStyle/>
          <a:p>
            <a:r>
              <a:rPr lang="de-DE" dirty="0"/>
              <a:t>Lomb Analyse</a:t>
            </a:r>
          </a:p>
        </p:txBody>
      </p:sp>
      <p:sp>
        <p:nvSpPr>
          <p:cNvPr id="3" name="Inhaltsplatzhalter 2">
            <a:extLst>
              <a:ext uri="{FF2B5EF4-FFF2-40B4-BE49-F238E27FC236}">
                <a16:creationId xmlns="" xmlns:a16="http://schemas.microsoft.com/office/drawing/2014/main" id="{AA22AFD0-E779-4B1E-A3DE-606BE64DBC91}"/>
              </a:ext>
            </a:extLst>
          </p:cNvPr>
          <p:cNvSpPr>
            <a:spLocks noGrp="1"/>
          </p:cNvSpPr>
          <p:nvPr>
            <p:ph idx="1"/>
          </p:nvPr>
        </p:nvSpPr>
        <p:spPr/>
        <p:txBody>
          <a:bodyPr/>
          <a:lstStyle/>
          <a:p>
            <a:pPr marL="0" indent="0">
              <a:buNone/>
            </a:pPr>
            <a:r>
              <a:rPr lang="de-DE" sz="2400" dirty="0"/>
              <a:t>Lomb </a:t>
            </a:r>
            <a:r>
              <a:rPr lang="de-DE" sz="2400" dirty="0" err="1"/>
              <a:t>Scargle</a:t>
            </a:r>
            <a:r>
              <a:rPr lang="de-DE" sz="2400" dirty="0"/>
              <a:t> Analyse</a:t>
            </a:r>
          </a:p>
          <a:p>
            <a:endParaRPr lang="de-DE" dirty="0"/>
          </a:p>
          <a:p>
            <a:pPr marL="0" indent="0">
              <a:buNone/>
            </a:pPr>
            <a:r>
              <a:rPr lang="de-DE" sz="2000" dirty="0"/>
              <a:t>Spektrale Analyse Methode für </a:t>
            </a:r>
            <a:r>
              <a:rPr lang="de-DE" sz="2000" b="1" dirty="0"/>
              <a:t>ungleichmäßig</a:t>
            </a:r>
            <a:r>
              <a:rPr lang="de-DE" sz="2000" dirty="0"/>
              <a:t> </a:t>
            </a:r>
            <a:r>
              <a:rPr lang="de-DE" sz="2000" b="1" dirty="0"/>
              <a:t>abgetastete</a:t>
            </a:r>
            <a:r>
              <a:rPr lang="de-DE" sz="2000" dirty="0"/>
              <a:t> Daten</a:t>
            </a:r>
          </a:p>
          <a:p>
            <a:pPr marL="0" indent="0">
              <a:buNone/>
            </a:pPr>
            <a:r>
              <a:rPr lang="de-DE" sz="2000" dirty="0"/>
              <a:t>(hier: variierende R-R Intervalle)</a:t>
            </a:r>
          </a:p>
          <a:p>
            <a:pPr marL="0" indent="0">
              <a:buNone/>
            </a:pPr>
            <a:endParaRPr lang="de-DE" sz="2000" dirty="0"/>
          </a:p>
          <a:p>
            <a:pPr marL="0" indent="0">
              <a:buNone/>
            </a:pPr>
            <a:r>
              <a:rPr lang="de-DE" sz="2000" dirty="0"/>
              <a:t>Kein </a:t>
            </a:r>
            <a:r>
              <a:rPr lang="de-DE" sz="2000" dirty="0" err="1"/>
              <a:t>Resampling</a:t>
            </a:r>
            <a:r>
              <a:rPr lang="de-DE" sz="2000" dirty="0"/>
              <a:t> oder Interpolation nötig</a:t>
            </a:r>
          </a:p>
          <a:p>
            <a:endParaRPr lang="de-DE" dirty="0"/>
          </a:p>
        </p:txBody>
      </p:sp>
    </p:spTree>
    <p:extLst>
      <p:ext uri="{BB962C8B-B14F-4D97-AF65-F5344CB8AC3E}">
        <p14:creationId xmlns:p14="http://schemas.microsoft.com/office/powerpoint/2010/main" val="2427692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D27B356-D04E-4338-A234-90EFE16C3EE9}"/>
              </a:ext>
            </a:extLst>
          </p:cNvPr>
          <p:cNvSpPr>
            <a:spLocks noGrp="1"/>
          </p:cNvSpPr>
          <p:nvPr>
            <p:ph type="title"/>
          </p:nvPr>
        </p:nvSpPr>
        <p:spPr/>
        <p:txBody>
          <a:bodyPr/>
          <a:lstStyle/>
          <a:p>
            <a:r>
              <a:rPr lang="de-DE" dirty="0"/>
              <a:t>Lomb Analyse</a:t>
            </a:r>
          </a:p>
        </p:txBody>
      </p:sp>
      <p:pic>
        <p:nvPicPr>
          <p:cNvPr id="7" name="Inhaltsplatzhalter 6">
            <a:extLst>
              <a:ext uri="{FF2B5EF4-FFF2-40B4-BE49-F238E27FC236}">
                <a16:creationId xmlns="" xmlns:a16="http://schemas.microsoft.com/office/drawing/2014/main" id="{EEA3B7D5-671B-45B5-BB6E-AF465112472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65225"/>
            <a:ext cx="6858000" cy="5143500"/>
          </a:xfrm>
        </p:spPr>
      </p:pic>
    </p:spTree>
    <p:extLst>
      <p:ext uri="{BB962C8B-B14F-4D97-AF65-F5344CB8AC3E}">
        <p14:creationId xmlns:p14="http://schemas.microsoft.com/office/powerpoint/2010/main" val="37037835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D27B356-D04E-4338-A234-90EFE16C3EE9}"/>
              </a:ext>
            </a:extLst>
          </p:cNvPr>
          <p:cNvSpPr>
            <a:spLocks noGrp="1"/>
          </p:cNvSpPr>
          <p:nvPr>
            <p:ph type="title"/>
          </p:nvPr>
        </p:nvSpPr>
        <p:spPr/>
        <p:txBody>
          <a:bodyPr/>
          <a:lstStyle/>
          <a:p>
            <a:r>
              <a:rPr lang="de-DE" dirty="0"/>
              <a:t>Lomb Analyse</a:t>
            </a:r>
          </a:p>
        </p:txBody>
      </p:sp>
      <p:pic>
        <p:nvPicPr>
          <p:cNvPr id="5" name="Inhaltsplatzhalter 4">
            <a:extLst>
              <a:ext uri="{FF2B5EF4-FFF2-40B4-BE49-F238E27FC236}">
                <a16:creationId xmlns="" xmlns:a16="http://schemas.microsoft.com/office/drawing/2014/main" id="{812A7C95-8D65-4ABC-8E33-850B97E650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1165225"/>
            <a:ext cx="6858000" cy="5143500"/>
          </a:xfrm>
        </p:spPr>
      </p:pic>
    </p:spTree>
    <p:extLst>
      <p:ext uri="{BB962C8B-B14F-4D97-AF65-F5344CB8AC3E}">
        <p14:creationId xmlns:p14="http://schemas.microsoft.com/office/powerpoint/2010/main" val="29945724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56092126-4109-4C45-8797-81F4503BDAAA}"/>
              </a:ext>
            </a:extLst>
          </p:cNvPr>
          <p:cNvSpPr>
            <a:spLocks noGrp="1"/>
          </p:cNvSpPr>
          <p:nvPr>
            <p:ph type="title"/>
          </p:nvPr>
        </p:nvSpPr>
        <p:spPr>
          <a:xfrm>
            <a:off x="630239" y="457200"/>
            <a:ext cx="2060410" cy="1600200"/>
          </a:xfrm>
        </p:spPr>
        <p:txBody>
          <a:bodyPr/>
          <a:lstStyle/>
          <a:p>
            <a:r>
              <a:rPr lang="de-DE" dirty="0"/>
              <a:t>Lomb Analyse</a:t>
            </a:r>
          </a:p>
        </p:txBody>
      </p:sp>
      <p:pic>
        <p:nvPicPr>
          <p:cNvPr id="13" name="Inhaltsplatzhalter 12">
            <a:extLst>
              <a:ext uri="{FF2B5EF4-FFF2-40B4-BE49-F238E27FC236}">
                <a16:creationId xmlns="" xmlns:a16="http://schemas.microsoft.com/office/drawing/2014/main" id="{C190588E-966B-4B07-BA3A-86CEA1DECC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2800" y="1954924"/>
            <a:ext cx="5339255" cy="4344988"/>
          </a:xfrm>
        </p:spPr>
      </p:pic>
      <p:sp>
        <p:nvSpPr>
          <p:cNvPr id="14" name="Textplatzhalter 13">
            <a:extLst>
              <a:ext uri="{FF2B5EF4-FFF2-40B4-BE49-F238E27FC236}">
                <a16:creationId xmlns="" xmlns:a16="http://schemas.microsoft.com/office/drawing/2014/main" id="{C5E65A4F-E2A4-4583-A6A6-5566132ABB86}"/>
              </a:ext>
            </a:extLst>
          </p:cNvPr>
          <p:cNvSpPr>
            <a:spLocks noGrp="1"/>
          </p:cNvSpPr>
          <p:nvPr>
            <p:ph type="body" sz="half" idx="2"/>
          </p:nvPr>
        </p:nvSpPr>
        <p:spPr>
          <a:xfrm>
            <a:off x="304801" y="2057399"/>
            <a:ext cx="3184634" cy="4416973"/>
          </a:xfrm>
        </p:spPr>
        <p:txBody>
          <a:bodyPr/>
          <a:lstStyle/>
          <a:p>
            <a:r>
              <a:rPr lang="de-DE" sz="1800" b="1" u="sng" dirty="0"/>
              <a:t>Interessante Frequenz Bänder:</a:t>
            </a:r>
          </a:p>
          <a:p>
            <a:endParaRPr lang="de-DE" dirty="0"/>
          </a:p>
          <a:p>
            <a:r>
              <a:rPr lang="de-DE" dirty="0"/>
              <a:t>VLF  3,3   -  40 </a:t>
            </a:r>
            <a:r>
              <a:rPr lang="de-DE" dirty="0" err="1"/>
              <a:t>mHz</a:t>
            </a:r>
            <a:endParaRPr lang="de-DE" dirty="0"/>
          </a:p>
          <a:p>
            <a:r>
              <a:rPr lang="de-DE" dirty="0"/>
              <a:t>  LF   40   - 150 </a:t>
            </a:r>
            <a:r>
              <a:rPr lang="de-DE" dirty="0" err="1"/>
              <a:t>mHz</a:t>
            </a:r>
            <a:endParaRPr lang="de-DE" dirty="0"/>
          </a:p>
          <a:p>
            <a:r>
              <a:rPr lang="de-DE" dirty="0"/>
              <a:t> HF 150   - 400 </a:t>
            </a:r>
            <a:r>
              <a:rPr lang="de-DE" dirty="0" err="1"/>
              <a:t>mHz</a:t>
            </a:r>
            <a:endParaRPr lang="de-DE" dirty="0"/>
          </a:p>
          <a:p>
            <a:endParaRPr lang="de-DE" dirty="0"/>
          </a:p>
          <a:p>
            <a:r>
              <a:rPr lang="de-DE" dirty="0"/>
              <a:t>Spitzen </a:t>
            </a:r>
            <a:r>
              <a:rPr lang="de-DE" b="1" dirty="0"/>
              <a:t>&lt; 40 </a:t>
            </a:r>
            <a:r>
              <a:rPr lang="de-DE" b="1" dirty="0" err="1"/>
              <a:t>mHz</a:t>
            </a:r>
            <a:endParaRPr lang="de-DE" b="1" dirty="0"/>
          </a:p>
          <a:p>
            <a:r>
              <a:rPr lang="en-US" dirty="0" err="1"/>
              <a:t>Durch</a:t>
            </a:r>
            <a:r>
              <a:rPr lang="en-US" dirty="0"/>
              <a:t> </a:t>
            </a:r>
            <a:r>
              <a:rPr lang="en-US" dirty="0" err="1"/>
              <a:t>Termoregulations-mechanismen</a:t>
            </a:r>
            <a:r>
              <a:rPr lang="en-US" dirty="0"/>
              <a:t> (</a:t>
            </a:r>
            <a:r>
              <a:rPr lang="en-US" dirty="0" err="1"/>
              <a:t>Termoregulationssystem</a:t>
            </a:r>
            <a:r>
              <a:rPr lang="en-US" dirty="0"/>
              <a:t> und </a:t>
            </a:r>
            <a:r>
              <a:rPr lang="en-US" dirty="0" err="1"/>
              <a:t>hormonelle</a:t>
            </a:r>
            <a:r>
              <a:rPr lang="en-US" dirty="0"/>
              <a:t> </a:t>
            </a:r>
            <a:r>
              <a:rPr lang="en-US" dirty="0" err="1"/>
              <a:t>Faktoren</a:t>
            </a:r>
            <a:r>
              <a:rPr lang="en-US" dirty="0"/>
              <a:t>)</a:t>
            </a:r>
          </a:p>
          <a:p>
            <a:r>
              <a:rPr lang="de-DE" dirty="0"/>
              <a:t>Spitzen &gt;</a:t>
            </a:r>
            <a:r>
              <a:rPr lang="de-DE" b="1" dirty="0"/>
              <a:t> 40 </a:t>
            </a:r>
            <a:r>
              <a:rPr lang="de-DE" b="1" dirty="0" err="1"/>
              <a:t>mHz</a:t>
            </a:r>
            <a:endParaRPr lang="de-DE" b="1" dirty="0"/>
          </a:p>
          <a:p>
            <a:r>
              <a:rPr lang="de-DE" dirty="0"/>
              <a:t>Durch Artefakte, körperliche Anstrengung, Emotionen, Atmung, Krankheit</a:t>
            </a:r>
          </a:p>
          <a:p>
            <a:endParaRPr lang="de-DE" dirty="0"/>
          </a:p>
          <a:p>
            <a:endParaRPr lang="de-DE" dirty="0"/>
          </a:p>
        </p:txBody>
      </p:sp>
      <p:sp>
        <p:nvSpPr>
          <p:cNvPr id="6" name="Titel 1">
            <a:extLst>
              <a:ext uri="{FF2B5EF4-FFF2-40B4-BE49-F238E27FC236}">
                <a16:creationId xmlns="" xmlns:a16="http://schemas.microsoft.com/office/drawing/2014/main" id="{04A38E7E-CBB4-44ED-9E51-69A4EE16C4FC}"/>
              </a:ext>
            </a:extLst>
          </p:cNvPr>
          <p:cNvSpPr txBox="1">
            <a:spLocks/>
          </p:cNvSpPr>
          <p:nvPr/>
        </p:nvSpPr>
        <p:spPr bwMode="auto">
          <a:xfrm>
            <a:off x="2662238" y="0"/>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rtl="0" eaLnBrk="0" fontAlgn="base" hangingPunct="0">
              <a:spcBef>
                <a:spcPct val="0"/>
              </a:spcBef>
              <a:spcAft>
                <a:spcPct val="0"/>
              </a:spcAft>
              <a:defRPr sz="3200"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a:solidFill>
                  <a:srgbClr val="0070C0"/>
                </a:solidFill>
              </a:rPr>
              <a:t>Lomb Analyse</a:t>
            </a:r>
          </a:p>
        </p:txBody>
      </p:sp>
    </p:spTree>
    <p:extLst>
      <p:ext uri="{BB962C8B-B14F-4D97-AF65-F5344CB8AC3E}">
        <p14:creationId xmlns:p14="http://schemas.microsoft.com/office/powerpoint/2010/main" val="161175833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 xmlns:a16="http://schemas.microsoft.com/office/drawing/2014/main" id="{04EF7D30-8C87-4468-BAD9-561BC4553CEA}"/>
              </a:ext>
            </a:extLst>
          </p:cNvPr>
          <p:cNvSpPr>
            <a:spLocks noGrp="1"/>
          </p:cNvSpPr>
          <p:nvPr>
            <p:ph type="title"/>
          </p:nvPr>
        </p:nvSpPr>
        <p:spPr/>
        <p:txBody>
          <a:bodyPr/>
          <a:lstStyle/>
          <a:p>
            <a:r>
              <a:rPr lang="de-DE" dirty="0"/>
              <a:t>Pupillenantwort, Blickrichtungsanalyse</a:t>
            </a:r>
          </a:p>
        </p:txBody>
      </p:sp>
      <p:sp>
        <p:nvSpPr>
          <p:cNvPr id="6" name="Inhaltsplatzhalter 5">
            <a:extLst>
              <a:ext uri="{FF2B5EF4-FFF2-40B4-BE49-F238E27FC236}">
                <a16:creationId xmlns="" xmlns:a16="http://schemas.microsoft.com/office/drawing/2014/main" id="{8F7A47BD-38AF-4499-88D1-2EC3C923022F}"/>
              </a:ext>
            </a:extLst>
          </p:cNvPr>
          <p:cNvSpPr>
            <a:spLocks noGrp="1"/>
          </p:cNvSpPr>
          <p:nvPr>
            <p:ph idx="1"/>
          </p:nvPr>
        </p:nvSpPr>
        <p:spPr>
          <a:xfrm>
            <a:off x="457200" y="1165224"/>
            <a:ext cx="8229600" cy="5372209"/>
          </a:xfrm>
        </p:spPr>
        <p:txBody>
          <a:bodyPr/>
          <a:lstStyle/>
          <a:p>
            <a:endParaRPr lang="de-DE" dirty="0"/>
          </a:p>
          <a:p>
            <a:endParaRPr lang="de-DE" dirty="0"/>
          </a:p>
          <a:p>
            <a:endParaRPr lang="de-DE" dirty="0"/>
          </a:p>
          <a:p>
            <a:endParaRPr lang="de-DE" dirty="0"/>
          </a:p>
          <a:p>
            <a:endParaRPr lang="de-DE" dirty="0"/>
          </a:p>
          <a:p>
            <a:endParaRPr lang="de-DE" dirty="0"/>
          </a:p>
          <a:p>
            <a:r>
              <a:rPr lang="de-DE" sz="2000" dirty="0"/>
              <a:t>Spline Interpolation für Bereiche ohne Signal (Blinzeln, Datenverlust)</a:t>
            </a:r>
          </a:p>
          <a:p>
            <a:r>
              <a:rPr lang="de-DE" sz="2000" dirty="0"/>
              <a:t>Video Funktion für Augenbewegung</a:t>
            </a:r>
          </a:p>
          <a:p>
            <a:r>
              <a:rPr lang="de-DE" sz="2000" dirty="0" err="1"/>
              <a:t>Heatmap</a:t>
            </a:r>
            <a:r>
              <a:rPr lang="de-DE" sz="2000" dirty="0"/>
              <a:t> für Blickrichtungsdaten</a:t>
            </a:r>
          </a:p>
          <a:p>
            <a:pPr marL="0" indent="0">
              <a:buNone/>
            </a:pPr>
            <a:endParaRPr lang="de-DE" dirty="0"/>
          </a:p>
        </p:txBody>
      </p:sp>
      <p:pic>
        <p:nvPicPr>
          <p:cNvPr id="3" name="Grafik 2">
            <a:extLst>
              <a:ext uri="{FF2B5EF4-FFF2-40B4-BE49-F238E27FC236}">
                <a16:creationId xmlns="" xmlns:a16="http://schemas.microsoft.com/office/drawing/2014/main" id="{309041BF-B555-4AFA-A2DB-0E0730E6C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128" y="828396"/>
            <a:ext cx="6019559" cy="3207210"/>
          </a:xfrm>
          <a:prstGeom prst="rect">
            <a:avLst/>
          </a:prstGeom>
        </p:spPr>
      </p:pic>
    </p:spTree>
    <p:extLst>
      <p:ext uri="{BB962C8B-B14F-4D97-AF65-F5344CB8AC3E}">
        <p14:creationId xmlns:p14="http://schemas.microsoft.com/office/powerpoint/2010/main" val="1912196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1"/>
              <a:t>SNN Unit</a:t>
            </a:r>
            <a:endParaRPr lang="en-US" noProof="1"/>
          </a:p>
        </p:txBody>
      </p:sp>
      <p:sp>
        <p:nvSpPr>
          <p:cNvPr id="16" name="Textfeld 15"/>
          <p:cNvSpPr txBox="1"/>
          <p:nvPr/>
        </p:nvSpPr>
        <p:spPr>
          <a:xfrm>
            <a:off x="155448" y="813542"/>
            <a:ext cx="8732520" cy="5663089"/>
          </a:xfrm>
          <a:prstGeom prst="rect">
            <a:avLst/>
          </a:prstGeom>
          <a:noFill/>
        </p:spPr>
        <p:txBody>
          <a:bodyPr wrap="square" rtlCol="0">
            <a:spAutoFit/>
          </a:bodyPr>
          <a:lstStyle/>
          <a:p>
            <a:r>
              <a:rPr lang="de-DE" sz="1600" dirty="0">
                <a:latin typeface="+mn-lt"/>
              </a:rPr>
              <a:t>   </a:t>
            </a:r>
            <a:r>
              <a:rPr lang="de-DE" b="1" dirty="0">
                <a:latin typeface="+mn-lt"/>
              </a:rPr>
              <a:t>SNN Unit</a:t>
            </a:r>
          </a:p>
          <a:p>
            <a:endParaRPr lang="de-DE" sz="1800" b="1" dirty="0">
              <a:latin typeface="+mn-lt"/>
            </a:endParaRPr>
          </a:p>
          <a:p>
            <a:pPr algn="just"/>
            <a:r>
              <a:rPr lang="de-DE" sz="1800" dirty="0">
                <a:latin typeface="+mn-lt"/>
              </a:rPr>
              <a:t>Forschungsschwerpunkte:</a:t>
            </a:r>
          </a:p>
          <a:p>
            <a:pPr marL="285750" indent="-285750">
              <a:buFont typeface="Wingdings" panose="05000000000000000000" pitchFamily="2" charset="2"/>
              <a:buChar char="§"/>
            </a:pPr>
            <a:r>
              <a:rPr lang="de-DE" sz="1800" dirty="0">
                <a:latin typeface="+mn-lt"/>
              </a:rPr>
              <a:t>Theoretische und computergestützte Berechnungsmethoden und Herangehensweisen für Neurowissenschaft bzw. Neurotechnologie in Medizin und in Mensch-Maschine-Schnittstellenforschung</a:t>
            </a:r>
          </a:p>
          <a:p>
            <a:r>
              <a:rPr lang="de-DE" sz="1800" dirty="0">
                <a:latin typeface="+mn-lt"/>
                <a:sym typeface="Wingdings" panose="05000000000000000000" pitchFamily="2" charset="2"/>
              </a:rPr>
              <a:t> </a:t>
            </a:r>
            <a:r>
              <a:rPr lang="de-DE" sz="1800" dirty="0">
                <a:sym typeface="Wingdings" panose="05000000000000000000" pitchFamily="2" charset="2"/>
              </a:rPr>
              <a:t>Insbesondere interessiert an Korrelaten für selektive Aufmerksamkeit und</a:t>
            </a:r>
            <a:br>
              <a:rPr lang="de-DE" sz="1800" dirty="0">
                <a:sym typeface="Wingdings" panose="05000000000000000000" pitchFamily="2" charset="2"/>
              </a:rPr>
            </a:br>
            <a:r>
              <a:rPr lang="de-DE" sz="1800" dirty="0">
                <a:sym typeface="Wingdings" panose="05000000000000000000" pitchFamily="2" charset="2"/>
              </a:rPr>
              <a:t>     auditive Verarbeitung</a:t>
            </a:r>
          </a:p>
          <a:p>
            <a:pPr marL="285750" indent="-285750">
              <a:buFont typeface="Wingdings" panose="05000000000000000000" pitchFamily="2" charset="2"/>
              <a:buChar char="à"/>
            </a:pPr>
            <a:r>
              <a:rPr lang="de-DE" sz="1800" dirty="0">
                <a:latin typeface="+mn-lt"/>
                <a:sym typeface="Wingdings" panose="05000000000000000000" pitchFamily="2" charset="2"/>
              </a:rPr>
              <a:t>Angewandte Forschung um Hörgeräte bzw. Hörimplantate zu verbessern</a:t>
            </a:r>
          </a:p>
          <a:p>
            <a:pPr marL="285750" indent="-285750">
              <a:buFont typeface="Wingdings" panose="05000000000000000000" pitchFamily="2" charset="2"/>
              <a:buChar char="à"/>
            </a:pPr>
            <a:endParaRPr lang="de-DE" sz="1800" dirty="0">
              <a:latin typeface="+mn-lt"/>
            </a:endParaRPr>
          </a:p>
          <a:p>
            <a:pPr marL="285750" indent="-285750">
              <a:buFont typeface="Wingdings" panose="05000000000000000000" pitchFamily="2" charset="2"/>
              <a:buChar char="§"/>
            </a:pPr>
            <a:r>
              <a:rPr lang="de-DE" sz="1800" dirty="0">
                <a:latin typeface="+mn-lt"/>
                <a:sym typeface="Wingdings" panose="05000000000000000000" pitchFamily="2" charset="2"/>
              </a:rPr>
              <a:t>Methodischer Fokus auf Signalverarbeitung, computergestützter Modellierung und </a:t>
            </a:r>
            <a:r>
              <a:rPr lang="de-DE" sz="1800" dirty="0" err="1">
                <a:latin typeface="+mn-lt"/>
                <a:sym typeface="Wingdings" panose="05000000000000000000" pitchFamily="2" charset="2"/>
              </a:rPr>
              <a:t>neuroimaging</a:t>
            </a:r>
            <a:r>
              <a:rPr lang="de-DE" sz="1800" dirty="0">
                <a:latin typeface="+mn-lt"/>
                <a:sym typeface="Wingdings" panose="05000000000000000000" pitchFamily="2" charset="2"/>
              </a:rPr>
              <a:t> Techniken (Bildgebung/visuelle Darstellung der neuronalen Aktivität)</a:t>
            </a:r>
            <a:endParaRPr lang="de-DE" sz="1800" dirty="0">
              <a:latin typeface="+mn-lt"/>
            </a:endParaRPr>
          </a:p>
          <a:p>
            <a:pPr marL="285750" indent="-285750" algn="just">
              <a:buFont typeface="Wingdings" panose="05000000000000000000" pitchFamily="2" charset="2"/>
              <a:buChar char="§"/>
            </a:pPr>
            <a:endParaRPr lang="de-DE" sz="1800" dirty="0">
              <a:latin typeface="+mn-lt"/>
            </a:endParaRPr>
          </a:p>
          <a:p>
            <a:pPr algn="just"/>
            <a:r>
              <a:rPr lang="de-DE" sz="1800" dirty="0">
                <a:latin typeface="+mn-lt"/>
              </a:rPr>
              <a:t>Standorte:</a:t>
            </a:r>
          </a:p>
          <a:p>
            <a:pPr marL="285750" indent="-285750" algn="just">
              <a:buFont typeface="Wingdings" panose="05000000000000000000" pitchFamily="2" charset="2"/>
              <a:buChar char="§"/>
            </a:pPr>
            <a:r>
              <a:rPr lang="de-DE" sz="1800" dirty="0" err="1">
                <a:latin typeface="+mn-lt"/>
              </a:rPr>
              <a:t>htwsaar</a:t>
            </a:r>
            <a:r>
              <a:rPr lang="de-DE" sz="1800" dirty="0">
                <a:latin typeface="+mn-lt"/>
              </a:rPr>
              <a:t> Technikum, Saarbrücken</a:t>
            </a:r>
          </a:p>
          <a:p>
            <a:pPr marL="285750" indent="-285750" algn="just">
              <a:buFont typeface="Wingdings" panose="05000000000000000000" pitchFamily="2" charset="2"/>
              <a:buChar char="§"/>
            </a:pPr>
            <a:r>
              <a:rPr lang="de-DE" sz="1800" dirty="0">
                <a:latin typeface="+mn-lt"/>
              </a:rPr>
              <a:t>Universitätsklinikum des Saarlandes, Homburg</a:t>
            </a:r>
          </a:p>
          <a:p>
            <a:pPr marL="285750" indent="-285750" algn="just">
              <a:buFont typeface="Wingdings" panose="05000000000000000000" pitchFamily="2" charset="2"/>
              <a:buChar char="§"/>
            </a:pPr>
            <a:r>
              <a:rPr lang="de-DE" sz="1800" dirty="0">
                <a:latin typeface="+mn-lt"/>
              </a:rPr>
              <a:t>Leibniz Institut für Neue Materialien, Universität des Saarlandes</a:t>
            </a:r>
          </a:p>
          <a:p>
            <a:pPr marL="285750" indent="-285750" algn="just">
              <a:buFont typeface="Wingdings" panose="05000000000000000000" pitchFamily="2" charset="2"/>
              <a:buChar char="§"/>
            </a:pPr>
            <a:r>
              <a:rPr lang="de-DE" sz="1800" dirty="0" err="1">
                <a:latin typeface="+mn-lt"/>
              </a:rPr>
              <a:t>Bosenberg</a:t>
            </a:r>
            <a:r>
              <a:rPr lang="de-DE" sz="1800" dirty="0">
                <a:latin typeface="+mn-lt"/>
              </a:rPr>
              <a:t> Kliniken, St. Wendel </a:t>
            </a:r>
          </a:p>
          <a:p>
            <a:pPr marL="285750" indent="-285750" algn="just">
              <a:buFont typeface="Wingdings" panose="05000000000000000000" pitchFamily="2" charset="2"/>
              <a:buChar char="§"/>
            </a:pPr>
            <a:endParaRPr lang="de-DE" sz="1800" dirty="0">
              <a:latin typeface="+mn-lt"/>
            </a:endParaRPr>
          </a:p>
        </p:txBody>
      </p:sp>
    </p:spTree>
    <p:extLst>
      <p:ext uri="{BB962C8B-B14F-4D97-AF65-F5344CB8AC3E}">
        <p14:creationId xmlns:p14="http://schemas.microsoft.com/office/powerpoint/2010/main" val="4071707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FD693525-6A64-4AC8-ADA6-4992827ABDEC}"/>
              </a:ext>
            </a:extLst>
          </p:cNvPr>
          <p:cNvSpPr>
            <a:spLocks noGrp="1"/>
          </p:cNvSpPr>
          <p:nvPr>
            <p:ph type="title"/>
          </p:nvPr>
        </p:nvSpPr>
        <p:spPr/>
        <p:txBody>
          <a:bodyPr/>
          <a:lstStyle/>
          <a:p>
            <a:r>
              <a:rPr lang="de-DE" dirty="0"/>
              <a:t>Pupillenantwort, Blickrichtungsanalyse</a:t>
            </a:r>
          </a:p>
        </p:txBody>
      </p:sp>
      <p:pic>
        <p:nvPicPr>
          <p:cNvPr id="8" name="Inhaltsplatzhalter 7">
            <a:extLst>
              <a:ext uri="{FF2B5EF4-FFF2-40B4-BE49-F238E27FC236}">
                <a16:creationId xmlns="" xmlns:a16="http://schemas.microsoft.com/office/drawing/2014/main" id="{B6F0968D-EB86-43EF-95F6-4EF1B8DD52F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8146" y="2222500"/>
            <a:ext cx="4038600" cy="3028950"/>
          </a:xfrm>
        </p:spPr>
      </p:pic>
      <p:pic>
        <p:nvPicPr>
          <p:cNvPr id="10" name="Inhaltsplatzhalter 9">
            <a:extLst>
              <a:ext uri="{FF2B5EF4-FFF2-40B4-BE49-F238E27FC236}">
                <a16:creationId xmlns="" xmlns:a16="http://schemas.microsoft.com/office/drawing/2014/main" id="{28A448F0-4B12-45F9-8FE5-60FE7B1A023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48200" y="2222500"/>
            <a:ext cx="4038600" cy="3028950"/>
          </a:xfrm>
        </p:spPr>
      </p:pic>
      <p:sp>
        <p:nvSpPr>
          <p:cNvPr id="11" name="Rechteck 10">
            <a:extLst>
              <a:ext uri="{FF2B5EF4-FFF2-40B4-BE49-F238E27FC236}">
                <a16:creationId xmlns="" xmlns:a16="http://schemas.microsoft.com/office/drawing/2014/main" id="{5A56AADC-0864-4124-A8B8-18A9F61CACB8}"/>
              </a:ext>
            </a:extLst>
          </p:cNvPr>
          <p:cNvSpPr/>
          <p:nvPr/>
        </p:nvSpPr>
        <p:spPr>
          <a:xfrm>
            <a:off x="1655378" y="5251450"/>
            <a:ext cx="2391104" cy="400110"/>
          </a:xfrm>
          <a:prstGeom prst="rect">
            <a:avLst/>
          </a:prstGeom>
        </p:spPr>
        <p:txBody>
          <a:bodyPr wrap="square">
            <a:spAutoFit/>
          </a:bodyPr>
          <a:lstStyle/>
          <a:p>
            <a:r>
              <a:rPr lang="en-US" dirty="0" err="1"/>
              <a:t>Vor</a:t>
            </a:r>
            <a:r>
              <a:rPr lang="en-US" dirty="0"/>
              <a:t>  Interpolation</a:t>
            </a:r>
            <a:endParaRPr lang="de-DE" dirty="0"/>
          </a:p>
        </p:txBody>
      </p:sp>
      <p:sp>
        <p:nvSpPr>
          <p:cNvPr id="12" name="Rechteck 11">
            <a:extLst>
              <a:ext uri="{FF2B5EF4-FFF2-40B4-BE49-F238E27FC236}">
                <a16:creationId xmlns="" xmlns:a16="http://schemas.microsoft.com/office/drawing/2014/main" id="{CA0C79DD-5E84-4E22-8256-6FBA14093D28}"/>
              </a:ext>
            </a:extLst>
          </p:cNvPr>
          <p:cNvSpPr/>
          <p:nvPr/>
        </p:nvSpPr>
        <p:spPr>
          <a:xfrm>
            <a:off x="5171092" y="5237217"/>
            <a:ext cx="4572000" cy="400110"/>
          </a:xfrm>
          <a:prstGeom prst="rect">
            <a:avLst/>
          </a:prstGeom>
        </p:spPr>
        <p:txBody>
          <a:bodyPr>
            <a:spAutoFit/>
          </a:bodyPr>
          <a:lstStyle/>
          <a:p>
            <a:r>
              <a:rPr lang="en-US" dirty="0"/>
              <a:t> </a:t>
            </a:r>
            <a:r>
              <a:rPr lang="en-US" dirty="0" err="1"/>
              <a:t>Nach</a:t>
            </a:r>
            <a:r>
              <a:rPr lang="en-US" dirty="0"/>
              <a:t> Spline Interpolation</a:t>
            </a:r>
            <a:endParaRPr lang="de-DE" dirty="0"/>
          </a:p>
        </p:txBody>
      </p:sp>
    </p:spTree>
    <p:extLst>
      <p:ext uri="{BB962C8B-B14F-4D97-AF65-F5344CB8AC3E}">
        <p14:creationId xmlns:p14="http://schemas.microsoft.com/office/powerpoint/2010/main" val="3508098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 xmlns:a16="http://schemas.microsoft.com/office/drawing/2014/main" id="{3748A5A8-B2F3-4BC2-9752-6F3A8048F654}"/>
              </a:ext>
            </a:extLst>
          </p:cNvPr>
          <p:cNvSpPr>
            <a:spLocks noGrp="1"/>
          </p:cNvSpPr>
          <p:nvPr>
            <p:ph type="title" sz="quarter"/>
          </p:nvPr>
        </p:nvSpPr>
        <p:spPr/>
        <p:txBody>
          <a:bodyPr/>
          <a:lstStyle/>
          <a:p>
            <a:r>
              <a:rPr lang="de-DE" dirty="0"/>
              <a:t>Pupillenantwort, Blickrichtungsanalyse</a:t>
            </a:r>
          </a:p>
        </p:txBody>
      </p:sp>
      <p:pic>
        <p:nvPicPr>
          <p:cNvPr id="11" name="Inhaltsplatzhalter 10">
            <a:extLst>
              <a:ext uri="{FF2B5EF4-FFF2-40B4-BE49-F238E27FC236}">
                <a16:creationId xmlns="" xmlns:a16="http://schemas.microsoft.com/office/drawing/2014/main" id="{86B3FE0D-D8EA-45E1-9B36-DA666537F22D}"/>
              </a:ext>
            </a:extLst>
          </p:cNvPr>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812800" y="1165225"/>
            <a:ext cx="3327400" cy="2495550"/>
          </a:xfrm>
        </p:spPr>
      </p:pic>
      <p:pic>
        <p:nvPicPr>
          <p:cNvPr id="13" name="Inhaltsplatzhalter 12">
            <a:extLst>
              <a:ext uri="{FF2B5EF4-FFF2-40B4-BE49-F238E27FC236}">
                <a16:creationId xmlns="" xmlns:a16="http://schemas.microsoft.com/office/drawing/2014/main" id="{79B72B31-10BB-466D-ADD3-9DBC2B41B684}"/>
              </a:ext>
            </a:extLst>
          </p:cNvPr>
          <p:cNvPicPr>
            <a:picLocks noGrp="1" noChangeAspect="1"/>
          </p:cNvPicPr>
          <p:nvPr>
            <p:ph sz="quarter" idx="2"/>
          </p:nvPr>
        </p:nvPicPr>
        <p:blipFill>
          <a:blip r:embed="rId3" cstate="print">
            <a:extLst>
              <a:ext uri="{28A0092B-C50C-407E-A947-70E740481C1C}">
                <a14:useLocalDpi xmlns:a14="http://schemas.microsoft.com/office/drawing/2010/main" val="0"/>
              </a:ext>
            </a:extLst>
          </a:blip>
          <a:stretch>
            <a:fillRect/>
          </a:stretch>
        </p:blipFill>
        <p:spPr>
          <a:xfrm>
            <a:off x="5003800" y="1165225"/>
            <a:ext cx="3327400" cy="2495550"/>
          </a:xfrm>
        </p:spPr>
      </p:pic>
      <p:pic>
        <p:nvPicPr>
          <p:cNvPr id="15" name="Inhaltsplatzhalter 14">
            <a:extLst>
              <a:ext uri="{FF2B5EF4-FFF2-40B4-BE49-F238E27FC236}">
                <a16:creationId xmlns="" xmlns:a16="http://schemas.microsoft.com/office/drawing/2014/main" id="{60D6AC16-AD03-43A4-8BE3-2279D79E3446}"/>
              </a:ext>
            </a:extLst>
          </p:cNvPr>
          <p:cNvPicPr>
            <a:picLocks noGrp="1" noChangeAspect="1"/>
          </p:cNvPicPr>
          <p:nvPr>
            <p:ph sz="quarter" idx="3"/>
          </p:nvPr>
        </p:nvPicPr>
        <p:blipFill>
          <a:blip r:embed="rId4" cstate="print">
            <a:extLst>
              <a:ext uri="{28A0092B-C50C-407E-A947-70E740481C1C}">
                <a14:useLocalDpi xmlns:a14="http://schemas.microsoft.com/office/drawing/2010/main" val="0"/>
              </a:ext>
            </a:extLst>
          </a:blip>
          <a:stretch>
            <a:fillRect/>
          </a:stretch>
        </p:blipFill>
        <p:spPr>
          <a:xfrm>
            <a:off x="812800" y="3813175"/>
            <a:ext cx="3327400" cy="2495550"/>
          </a:xfrm>
        </p:spPr>
      </p:pic>
      <p:pic>
        <p:nvPicPr>
          <p:cNvPr id="17" name="Inhaltsplatzhalter 16">
            <a:extLst>
              <a:ext uri="{FF2B5EF4-FFF2-40B4-BE49-F238E27FC236}">
                <a16:creationId xmlns="" xmlns:a16="http://schemas.microsoft.com/office/drawing/2014/main" id="{0D55C215-5608-42FB-9BB3-2196B21415BE}"/>
              </a:ext>
            </a:extLst>
          </p:cNvPr>
          <p:cNvPicPr>
            <a:picLocks noGrp="1" noChangeAspect="1"/>
          </p:cNvPicPr>
          <p:nvPr>
            <p:ph sz="quarter" idx="4"/>
          </p:nvPr>
        </p:nvPicPr>
        <p:blipFill>
          <a:blip r:embed="rId5" cstate="print">
            <a:extLst>
              <a:ext uri="{28A0092B-C50C-407E-A947-70E740481C1C}">
                <a14:useLocalDpi xmlns:a14="http://schemas.microsoft.com/office/drawing/2010/main" val="0"/>
              </a:ext>
            </a:extLst>
          </a:blip>
          <a:stretch>
            <a:fillRect/>
          </a:stretch>
        </p:blipFill>
        <p:spPr>
          <a:xfrm>
            <a:off x="5003800" y="3813175"/>
            <a:ext cx="3327400" cy="2495550"/>
          </a:xfrm>
        </p:spPr>
      </p:pic>
    </p:spTree>
    <p:extLst>
      <p:ext uri="{BB962C8B-B14F-4D97-AF65-F5344CB8AC3E}">
        <p14:creationId xmlns:p14="http://schemas.microsoft.com/office/powerpoint/2010/main" val="15710911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 xmlns:a16="http://schemas.microsoft.com/office/drawing/2014/main" id="{2C3E2945-DB61-4444-BBAB-91E31CFAFA22}"/>
              </a:ext>
            </a:extLst>
          </p:cNvPr>
          <p:cNvSpPr>
            <a:spLocks noGrp="1"/>
          </p:cNvSpPr>
          <p:nvPr>
            <p:ph type="title"/>
          </p:nvPr>
        </p:nvSpPr>
        <p:spPr/>
        <p:txBody>
          <a:bodyPr/>
          <a:lstStyle/>
          <a:p>
            <a:r>
              <a:rPr lang="de-DE" dirty="0"/>
              <a:t>Ausblick auf die Bachelor Arbeit</a:t>
            </a:r>
          </a:p>
        </p:txBody>
      </p:sp>
      <p:sp>
        <p:nvSpPr>
          <p:cNvPr id="4" name="Inhaltsplatzhalter 3">
            <a:extLst>
              <a:ext uri="{FF2B5EF4-FFF2-40B4-BE49-F238E27FC236}">
                <a16:creationId xmlns="" xmlns:a16="http://schemas.microsoft.com/office/drawing/2014/main" id="{C22D5585-799E-4362-882D-2579B180F63A}"/>
              </a:ext>
            </a:extLst>
          </p:cNvPr>
          <p:cNvSpPr>
            <a:spLocks noGrp="1"/>
          </p:cNvSpPr>
          <p:nvPr>
            <p:ph idx="1"/>
          </p:nvPr>
        </p:nvSpPr>
        <p:spPr/>
        <p:txBody>
          <a:bodyPr/>
          <a:lstStyle/>
          <a:p>
            <a:r>
              <a:rPr lang="de-DE" sz="2000" dirty="0"/>
              <a:t>Die im Praktikum entwickelten Programme wurden zur Auswertung einer neuen Studie unter realen Bedingungen verwendet</a:t>
            </a:r>
          </a:p>
          <a:p>
            <a:pPr marL="0" indent="0">
              <a:buNone/>
            </a:pPr>
            <a:r>
              <a:rPr lang="de-DE" sz="2000" dirty="0"/>
              <a:t>  </a:t>
            </a:r>
          </a:p>
          <a:p>
            <a:pPr marL="0" indent="0">
              <a:buNone/>
            </a:pPr>
            <a:endParaRPr lang="de-DE" sz="2000" dirty="0"/>
          </a:p>
          <a:p>
            <a:pPr marL="0" indent="0">
              <a:buNone/>
            </a:pPr>
            <a:r>
              <a:rPr lang="de-DE" sz="2000" dirty="0"/>
              <a:t>     </a:t>
            </a:r>
            <a:r>
              <a:rPr lang="de-DE" sz="2000" u="sng" dirty="0"/>
              <a:t>Aktuell</a:t>
            </a:r>
          </a:p>
          <a:p>
            <a:r>
              <a:rPr lang="de-DE" sz="2000" dirty="0"/>
              <a:t>Analyse von objektiven Zusammenhängen der verschiedenen Biosignale miteinander sowie mit den subjektiven Einschätzungen der Testpersonen in verschiedenen Situationen der Studie</a:t>
            </a:r>
          </a:p>
          <a:p>
            <a:endParaRPr lang="de-DE" dirty="0"/>
          </a:p>
        </p:txBody>
      </p:sp>
    </p:spTree>
    <p:extLst>
      <p:ext uri="{BB962C8B-B14F-4D97-AF65-F5344CB8AC3E}">
        <p14:creationId xmlns:p14="http://schemas.microsoft.com/office/powerpoint/2010/main" val="3119000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 xmlns:a16="http://schemas.microsoft.com/office/drawing/2014/main" id="{F19701A7-6211-4B5D-91F0-71ABDAF71140}"/>
              </a:ext>
            </a:extLst>
          </p:cNvPr>
          <p:cNvSpPr>
            <a:spLocks noGrp="1"/>
          </p:cNvSpPr>
          <p:nvPr>
            <p:ph idx="1"/>
          </p:nvPr>
        </p:nvSpPr>
        <p:spPr>
          <a:xfrm>
            <a:off x="457200" y="1396781"/>
            <a:ext cx="8229600" cy="5143500"/>
          </a:xfrm>
        </p:spPr>
        <p:txBody>
          <a:bodyPr/>
          <a:lstStyle/>
          <a:p>
            <a:pPr marL="0" indent="0" algn="ctr">
              <a:buNone/>
            </a:pPr>
            <a:r>
              <a:rPr lang="de-DE" sz="4800" b="1" dirty="0" smtClean="0">
                <a:solidFill>
                  <a:srgbClr val="0070C0"/>
                </a:solidFill>
              </a:rPr>
              <a:t>Studie:</a:t>
            </a:r>
            <a:endParaRPr lang="de-DE" sz="4800" b="1" dirty="0">
              <a:solidFill>
                <a:srgbClr val="0070C0"/>
              </a:solidFill>
            </a:endParaRPr>
          </a:p>
          <a:p>
            <a:pPr marL="0" indent="0" algn="ctr">
              <a:buNone/>
            </a:pPr>
            <a:r>
              <a:rPr lang="de-DE" sz="4800" b="1" dirty="0">
                <a:solidFill>
                  <a:srgbClr val="0070C0"/>
                </a:solidFill>
              </a:rPr>
              <a:t> </a:t>
            </a:r>
            <a:r>
              <a:rPr lang="de-DE" sz="4800" b="1" dirty="0" err="1">
                <a:solidFill>
                  <a:srgbClr val="0070C0"/>
                </a:solidFill>
              </a:rPr>
              <a:t>Objective</a:t>
            </a:r>
            <a:r>
              <a:rPr lang="de-DE" sz="4800" b="1" dirty="0">
                <a:solidFill>
                  <a:srgbClr val="0070C0"/>
                </a:solidFill>
              </a:rPr>
              <a:t> </a:t>
            </a:r>
            <a:r>
              <a:rPr lang="de-DE" sz="4800" b="1" dirty="0" err="1">
                <a:solidFill>
                  <a:srgbClr val="0070C0"/>
                </a:solidFill>
              </a:rPr>
              <a:t>estimation</a:t>
            </a:r>
            <a:r>
              <a:rPr lang="de-DE" sz="4800" b="1" dirty="0">
                <a:solidFill>
                  <a:srgbClr val="0070C0"/>
                </a:solidFill>
              </a:rPr>
              <a:t> </a:t>
            </a:r>
            <a:r>
              <a:rPr lang="de-DE" sz="4800" b="1" dirty="0" err="1">
                <a:solidFill>
                  <a:srgbClr val="0070C0"/>
                </a:solidFill>
              </a:rPr>
              <a:t>of</a:t>
            </a:r>
            <a:r>
              <a:rPr lang="de-DE" sz="4800" b="1" dirty="0">
                <a:solidFill>
                  <a:srgbClr val="0070C0"/>
                </a:solidFill>
              </a:rPr>
              <a:t> </a:t>
            </a:r>
            <a:r>
              <a:rPr lang="de-DE" sz="4800" b="1" dirty="0" err="1">
                <a:solidFill>
                  <a:srgbClr val="0070C0"/>
                </a:solidFill>
              </a:rPr>
              <a:t>Attentional</a:t>
            </a:r>
            <a:r>
              <a:rPr lang="de-DE" sz="4800" b="1" dirty="0">
                <a:solidFill>
                  <a:srgbClr val="0070C0"/>
                </a:solidFill>
              </a:rPr>
              <a:t> </a:t>
            </a:r>
            <a:r>
              <a:rPr lang="de-DE" sz="4800" b="1" dirty="0" err="1">
                <a:solidFill>
                  <a:srgbClr val="0070C0"/>
                </a:solidFill>
              </a:rPr>
              <a:t>Effort</a:t>
            </a:r>
            <a:r>
              <a:rPr lang="de-DE" sz="4800" b="1" dirty="0">
                <a:solidFill>
                  <a:srgbClr val="0070C0"/>
                </a:solidFill>
              </a:rPr>
              <a:t> </a:t>
            </a:r>
            <a:r>
              <a:rPr lang="de-DE" sz="4800" b="1" dirty="0" err="1">
                <a:solidFill>
                  <a:srgbClr val="0070C0"/>
                </a:solidFill>
              </a:rPr>
              <a:t>Correlates</a:t>
            </a:r>
            <a:r>
              <a:rPr lang="de-DE" sz="4800" b="1" dirty="0">
                <a:solidFill>
                  <a:srgbClr val="0070C0"/>
                </a:solidFill>
              </a:rPr>
              <a:t> in a multimodal </a:t>
            </a:r>
            <a:r>
              <a:rPr lang="de-DE" sz="4800" b="1" dirty="0" err="1">
                <a:solidFill>
                  <a:srgbClr val="0070C0"/>
                </a:solidFill>
              </a:rPr>
              <a:t>interactive</a:t>
            </a:r>
            <a:r>
              <a:rPr lang="de-DE" sz="4800" b="1" dirty="0">
                <a:solidFill>
                  <a:srgbClr val="0070C0"/>
                </a:solidFill>
              </a:rPr>
              <a:t> </a:t>
            </a:r>
            <a:r>
              <a:rPr lang="de-DE" sz="4800" b="1" dirty="0" err="1">
                <a:solidFill>
                  <a:srgbClr val="0070C0"/>
                </a:solidFill>
              </a:rPr>
              <a:t>driving</a:t>
            </a:r>
            <a:r>
              <a:rPr lang="de-DE" sz="4800" b="1" dirty="0">
                <a:solidFill>
                  <a:srgbClr val="0070C0"/>
                </a:solidFill>
              </a:rPr>
              <a:t> </a:t>
            </a:r>
            <a:r>
              <a:rPr lang="de-DE" sz="4800" b="1" dirty="0" err="1">
                <a:solidFill>
                  <a:srgbClr val="0070C0"/>
                </a:solidFill>
              </a:rPr>
              <a:t>environment</a:t>
            </a:r>
            <a:endParaRPr lang="de-DE" sz="4800" b="1" dirty="0">
              <a:solidFill>
                <a:srgbClr val="0070C0"/>
              </a:solidFill>
            </a:endParaRPr>
          </a:p>
        </p:txBody>
      </p:sp>
    </p:spTree>
    <p:extLst>
      <p:ext uri="{BB962C8B-B14F-4D97-AF65-F5344CB8AC3E}">
        <p14:creationId xmlns:p14="http://schemas.microsoft.com/office/powerpoint/2010/main" val="11434621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97953" y="1100220"/>
            <a:ext cx="8220661" cy="5632311"/>
          </a:xfrm>
          <a:prstGeom prst="rect">
            <a:avLst/>
          </a:prstGeom>
          <a:noFill/>
        </p:spPr>
        <p:txBody>
          <a:bodyPr wrap="square" rtlCol="0">
            <a:spAutoFit/>
          </a:bodyPr>
          <a:lstStyle/>
          <a:p>
            <a:pPr>
              <a:lnSpc>
                <a:spcPct val="150000"/>
              </a:lnSpc>
            </a:pPr>
            <a:r>
              <a:rPr lang="de-DE" b="1" dirty="0"/>
              <a:t>Fragestellung</a:t>
            </a:r>
            <a:r>
              <a:rPr lang="de-DE" dirty="0"/>
              <a:t>: </a:t>
            </a:r>
          </a:p>
          <a:p>
            <a:pPr>
              <a:lnSpc>
                <a:spcPct val="150000"/>
              </a:lnSpc>
            </a:pPr>
            <a:r>
              <a:rPr lang="de-DE" dirty="0"/>
              <a:t>Gibt es bei verschiedener auditiver Wahrnehmung von </a:t>
            </a:r>
            <a:r>
              <a:rPr lang="de-DE" dirty="0" smtClean="0"/>
              <a:t>Zahlenfolgen </a:t>
            </a:r>
            <a:r>
              <a:rPr lang="de-DE" dirty="0"/>
              <a:t>Unterschiede im „</a:t>
            </a:r>
            <a:r>
              <a:rPr lang="de-DE" dirty="0" err="1"/>
              <a:t>Attentional</a:t>
            </a:r>
            <a:r>
              <a:rPr lang="de-DE" dirty="0"/>
              <a:t> </a:t>
            </a:r>
            <a:r>
              <a:rPr lang="de-DE" dirty="0" err="1"/>
              <a:t>Effort</a:t>
            </a:r>
            <a:r>
              <a:rPr lang="de-DE" dirty="0"/>
              <a:t>“ </a:t>
            </a:r>
            <a:r>
              <a:rPr lang="de-DE" dirty="0" smtClean="0"/>
              <a:t>?</a:t>
            </a:r>
          </a:p>
          <a:p>
            <a:pPr>
              <a:lnSpc>
                <a:spcPct val="150000"/>
              </a:lnSpc>
            </a:pPr>
            <a:r>
              <a:rPr lang="de-DE" dirty="0" smtClean="0"/>
              <a:t>-&gt; Spracherkennungssystem in einem Fahrzeug</a:t>
            </a:r>
          </a:p>
          <a:p>
            <a:pPr>
              <a:lnSpc>
                <a:spcPct val="150000"/>
              </a:lnSpc>
            </a:pPr>
            <a:endParaRPr lang="de-DE" dirty="0" smtClean="0"/>
          </a:p>
          <a:p>
            <a:pPr>
              <a:lnSpc>
                <a:spcPct val="150000"/>
              </a:lnSpc>
            </a:pPr>
            <a:r>
              <a:rPr lang="de-DE" b="1" dirty="0" smtClean="0"/>
              <a:t>Zahlenfolge </a:t>
            </a:r>
            <a:r>
              <a:rPr lang="de-DE" sz="1100" dirty="0" smtClean="0"/>
              <a:t>[1],[2]</a:t>
            </a:r>
            <a:r>
              <a:rPr lang="de-DE" b="1" dirty="0" smtClean="0"/>
              <a:t>: </a:t>
            </a:r>
          </a:p>
          <a:p>
            <a:pPr>
              <a:lnSpc>
                <a:spcPct val="150000"/>
              </a:lnSpc>
            </a:pPr>
            <a:r>
              <a:rPr lang="de-DE" dirty="0" smtClean="0"/>
              <a:t>12 Ziffern, Vermeidung von „Schnapszahlen“ und Zahlenfolgen</a:t>
            </a:r>
          </a:p>
          <a:p>
            <a:pPr>
              <a:lnSpc>
                <a:spcPct val="150000"/>
              </a:lnSpc>
            </a:pPr>
            <a:r>
              <a:rPr lang="de-DE" dirty="0" smtClean="0"/>
              <a:t>Bedingungen: Gruppiert, seriell, intuitiv gruppiert</a:t>
            </a:r>
          </a:p>
          <a:p>
            <a:pPr>
              <a:lnSpc>
                <a:spcPct val="150000"/>
              </a:lnSpc>
            </a:pPr>
            <a:endParaRPr lang="de-DE" dirty="0"/>
          </a:p>
          <a:p>
            <a:pPr>
              <a:lnSpc>
                <a:spcPct val="150000"/>
              </a:lnSpc>
            </a:pPr>
            <a:r>
              <a:rPr lang="de-DE" b="1" dirty="0" smtClean="0"/>
              <a:t>Datenakquise Vitalparameter: </a:t>
            </a:r>
          </a:p>
          <a:p>
            <a:pPr>
              <a:lnSpc>
                <a:spcPct val="150000"/>
              </a:lnSpc>
            </a:pPr>
            <a:r>
              <a:rPr lang="de-DE" dirty="0" smtClean="0"/>
              <a:t>EKG, </a:t>
            </a:r>
            <a:r>
              <a:rPr lang="de-DE" dirty="0"/>
              <a:t>EEG, Hautantwort, Puls, Dilation der Pupille </a:t>
            </a:r>
          </a:p>
          <a:p>
            <a:pPr>
              <a:lnSpc>
                <a:spcPct val="150000"/>
              </a:lnSpc>
            </a:pPr>
            <a:endParaRPr lang="de-DE" b="1" dirty="0" smtClean="0"/>
          </a:p>
        </p:txBody>
      </p:sp>
      <p:sp>
        <p:nvSpPr>
          <p:cNvPr id="5" name="Titel 2">
            <a:extLst>
              <a:ext uri="{FF2B5EF4-FFF2-40B4-BE49-F238E27FC236}">
                <a16:creationId xmlns="" xmlns:a16="http://schemas.microsoft.com/office/drawing/2014/main"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Tree>
    <p:extLst>
      <p:ext uri="{BB962C8B-B14F-4D97-AF65-F5344CB8AC3E}">
        <p14:creationId xmlns:p14="http://schemas.microsoft.com/office/powerpoint/2010/main" val="13514376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feld 6"/>
          <p:cNvSpPr txBox="1"/>
          <p:nvPr/>
        </p:nvSpPr>
        <p:spPr>
          <a:xfrm>
            <a:off x="497951" y="1279316"/>
            <a:ext cx="8220661" cy="3323987"/>
          </a:xfrm>
          <a:prstGeom prst="rect">
            <a:avLst/>
          </a:prstGeom>
          <a:noFill/>
        </p:spPr>
        <p:txBody>
          <a:bodyPr wrap="square" rtlCol="0">
            <a:spAutoFit/>
          </a:bodyPr>
          <a:lstStyle/>
          <a:p>
            <a:pPr>
              <a:lnSpc>
                <a:spcPct val="150000"/>
              </a:lnSpc>
            </a:pPr>
            <a:r>
              <a:rPr lang="de-DE" b="1" dirty="0" smtClean="0"/>
              <a:t>Trigger: </a:t>
            </a:r>
          </a:p>
          <a:p>
            <a:pPr>
              <a:lnSpc>
                <a:spcPct val="150000"/>
              </a:lnSpc>
            </a:pPr>
            <a:endParaRPr lang="de-DE" dirty="0"/>
          </a:p>
          <a:p>
            <a:pPr marL="342900" indent="-342900">
              <a:lnSpc>
                <a:spcPct val="150000"/>
              </a:lnSpc>
              <a:buFont typeface="Arial" charset="0"/>
              <a:buChar char="•"/>
            </a:pPr>
            <a:r>
              <a:rPr lang="de-DE" dirty="0"/>
              <a:t>8: Neue Zahlenfolge wird angezeigt </a:t>
            </a:r>
          </a:p>
          <a:p>
            <a:pPr marL="342900" indent="-342900">
              <a:lnSpc>
                <a:spcPct val="150000"/>
              </a:lnSpc>
              <a:buFont typeface="Arial" charset="0"/>
              <a:buChar char="•"/>
            </a:pPr>
            <a:r>
              <a:rPr lang="de-DE" dirty="0"/>
              <a:t>4</a:t>
            </a:r>
            <a:r>
              <a:rPr lang="de-DE" dirty="0" smtClean="0"/>
              <a:t>: Proband </a:t>
            </a:r>
            <a:r>
              <a:rPr lang="de-DE" dirty="0"/>
              <a:t>diktiert Zahlenfolge</a:t>
            </a:r>
          </a:p>
          <a:p>
            <a:pPr marL="342900" indent="-342900">
              <a:lnSpc>
                <a:spcPct val="150000"/>
              </a:lnSpc>
              <a:buFont typeface="Arial" charset="0"/>
              <a:buChar char="•"/>
            </a:pPr>
            <a:r>
              <a:rPr lang="de-DE" dirty="0"/>
              <a:t>2: Beginn Wiederholung der Zahlenfolge vom Spracherkennungssystem</a:t>
            </a:r>
            <a:endParaRPr lang="de-DE" b="1" dirty="0"/>
          </a:p>
          <a:p>
            <a:pPr marL="342900" indent="-342900">
              <a:lnSpc>
                <a:spcPct val="150000"/>
              </a:lnSpc>
              <a:buFont typeface="Arial" charset="0"/>
              <a:buChar char="•"/>
            </a:pPr>
            <a:r>
              <a:rPr lang="de-DE" dirty="0" smtClean="0"/>
              <a:t>1: </a:t>
            </a:r>
            <a:r>
              <a:rPr lang="de-DE" dirty="0"/>
              <a:t>Beginn und Ende einer Ausgabe des Spracherkennungssystem </a:t>
            </a:r>
          </a:p>
        </p:txBody>
      </p:sp>
      <p:sp>
        <p:nvSpPr>
          <p:cNvPr id="5" name="Titel 2">
            <a:extLst>
              <a:ext uri="{FF2B5EF4-FFF2-40B4-BE49-F238E27FC236}">
                <a16:creationId xmlns="" xmlns:a16="http://schemas.microsoft.com/office/drawing/2014/main"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Tree>
    <p:extLst>
      <p:ext uri="{BB962C8B-B14F-4D97-AF65-F5344CB8AC3E}">
        <p14:creationId xmlns:p14="http://schemas.microsoft.com/office/powerpoint/2010/main" val="41242392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a:extLst>
              <a:ext uri="{FF2B5EF4-FFF2-40B4-BE49-F238E27FC236}">
                <a16:creationId xmlns="" xmlns:a16="http://schemas.microsoft.com/office/drawing/2014/main"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
        <p:nvSpPr>
          <p:cNvPr id="2" name="Textfeld 1"/>
          <p:cNvSpPr txBox="1"/>
          <p:nvPr/>
        </p:nvSpPr>
        <p:spPr>
          <a:xfrm>
            <a:off x="663637" y="1085611"/>
            <a:ext cx="2964934" cy="707886"/>
          </a:xfrm>
          <a:prstGeom prst="rect">
            <a:avLst/>
          </a:prstGeom>
          <a:solidFill>
            <a:schemeClr val="accent3"/>
          </a:solidFill>
        </p:spPr>
        <p:txBody>
          <a:bodyPr wrap="square" rtlCol="0">
            <a:spAutoFit/>
          </a:bodyPr>
          <a:lstStyle/>
          <a:p>
            <a:r>
              <a:rPr lang="de-DE" dirty="0" smtClean="0"/>
              <a:t>8: Neue Zahlenfolge </a:t>
            </a:r>
          </a:p>
          <a:p>
            <a:r>
              <a:rPr lang="de-DE" dirty="0" smtClean="0"/>
              <a:t>4: Nummer Proband </a:t>
            </a:r>
          </a:p>
        </p:txBody>
      </p:sp>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10067" t="2895" r="8005" b="2640"/>
          <a:stretch/>
        </p:blipFill>
        <p:spPr>
          <a:xfrm>
            <a:off x="-2" y="1895434"/>
            <a:ext cx="9033657" cy="4963888"/>
          </a:xfrm>
          <a:prstGeom prst="rect">
            <a:avLst/>
          </a:prstGeom>
        </p:spPr>
      </p:pic>
      <p:sp>
        <p:nvSpPr>
          <p:cNvPr id="4" name="Textfeld 3"/>
          <p:cNvSpPr txBox="1"/>
          <p:nvPr/>
        </p:nvSpPr>
        <p:spPr>
          <a:xfrm>
            <a:off x="3628571" y="1085611"/>
            <a:ext cx="4484914" cy="1015663"/>
          </a:xfrm>
          <a:prstGeom prst="rect">
            <a:avLst/>
          </a:prstGeom>
          <a:noFill/>
        </p:spPr>
        <p:txBody>
          <a:bodyPr wrap="square" rtlCol="0">
            <a:spAutoFit/>
          </a:bodyPr>
          <a:lstStyle/>
          <a:p>
            <a:r>
              <a:rPr lang="de-DE" dirty="0"/>
              <a:t>2: Nummer System </a:t>
            </a:r>
          </a:p>
          <a:p>
            <a:r>
              <a:rPr lang="de-DE" dirty="0"/>
              <a:t>1: System</a:t>
            </a:r>
          </a:p>
          <a:p>
            <a:endParaRPr lang="de-DE" dirty="0"/>
          </a:p>
        </p:txBody>
      </p:sp>
    </p:spTree>
    <p:extLst>
      <p:ext uri="{BB962C8B-B14F-4D97-AF65-F5344CB8AC3E}">
        <p14:creationId xmlns:p14="http://schemas.microsoft.com/office/powerpoint/2010/main" val="371270070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382410" y="1131595"/>
            <a:ext cx="4170992" cy="461665"/>
          </a:xfrm>
          <a:prstGeom prst="rect">
            <a:avLst/>
          </a:prstGeom>
          <a:noFill/>
        </p:spPr>
        <p:txBody>
          <a:bodyPr wrap="square" rtlCol="0">
            <a:spAutoFit/>
          </a:bodyPr>
          <a:lstStyle/>
          <a:p>
            <a:r>
              <a:rPr lang="de-DE" sz="2400" b="1" dirty="0"/>
              <a:t>Equipment</a:t>
            </a:r>
            <a:endParaRPr lang="de-DE" sz="2400"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0800000">
            <a:off x="382410" y="1736694"/>
            <a:ext cx="4498677" cy="2530506"/>
          </a:xfrm>
          <a:prstGeom prst="rect">
            <a:avLst/>
          </a:prstGeom>
        </p:spPr>
      </p:pic>
      <p:sp>
        <p:nvSpPr>
          <p:cNvPr id="8" name="Textfeld 7"/>
          <p:cNvSpPr txBox="1"/>
          <p:nvPr/>
        </p:nvSpPr>
        <p:spPr>
          <a:xfrm>
            <a:off x="832352" y="5032163"/>
            <a:ext cx="6684713" cy="1477328"/>
          </a:xfrm>
          <a:prstGeom prst="rect">
            <a:avLst/>
          </a:prstGeom>
          <a:noFill/>
        </p:spPr>
        <p:txBody>
          <a:bodyPr wrap="square" rtlCol="0">
            <a:spAutoFit/>
          </a:bodyPr>
          <a:lstStyle/>
          <a:p>
            <a:r>
              <a:rPr lang="de-DE" dirty="0"/>
              <a:t>Beispiel Darstellungen der Zahlenfolgen:</a:t>
            </a:r>
          </a:p>
          <a:p>
            <a:r>
              <a:rPr lang="de-DE" dirty="0"/>
              <a:t> </a:t>
            </a:r>
          </a:p>
          <a:p>
            <a:r>
              <a:rPr lang="de-DE" dirty="0"/>
              <a:t>Gruppiert: 35|24|38|19|42|75</a:t>
            </a:r>
          </a:p>
          <a:p>
            <a:r>
              <a:rPr lang="de-DE" dirty="0"/>
              <a:t>Seriell: 8 5 9 2 1 5 8 2 4 3 6 8</a:t>
            </a:r>
          </a:p>
          <a:p>
            <a:r>
              <a:rPr lang="de-DE" dirty="0"/>
              <a:t>Intuitiv gruppiert: 6 1 5 7 6 4 9 8 1 6 9 2</a:t>
            </a:r>
          </a:p>
        </p:txBody>
      </p:sp>
      <p:pic>
        <p:nvPicPr>
          <p:cNvPr id="2" name="Grafik 1"/>
          <p:cNvPicPr>
            <a:picLocks noChangeAspect="1"/>
          </p:cNvPicPr>
          <p:nvPr/>
        </p:nvPicPr>
        <p:blipFill rotWithShape="1">
          <a:blip r:embed="rId4" cstate="print">
            <a:extLst>
              <a:ext uri="{28A0092B-C50C-407E-A947-70E740481C1C}">
                <a14:useLocalDpi xmlns:a14="http://schemas.microsoft.com/office/drawing/2010/main" val="0"/>
              </a:ext>
            </a:extLst>
          </a:blip>
          <a:srcRect l="7776" t="18790" r="25755" b="9801"/>
          <a:stretch/>
        </p:blipFill>
        <p:spPr>
          <a:xfrm rot="10800000">
            <a:off x="5239717" y="1988111"/>
            <a:ext cx="3771322" cy="2279090"/>
          </a:xfrm>
          <a:prstGeom prst="rect">
            <a:avLst/>
          </a:prstGeom>
        </p:spPr>
      </p:pic>
      <p:sp>
        <p:nvSpPr>
          <p:cNvPr id="3" name="Ellipse 2"/>
          <p:cNvSpPr/>
          <p:nvPr/>
        </p:nvSpPr>
        <p:spPr bwMode="auto">
          <a:xfrm>
            <a:off x="2631748" y="3001947"/>
            <a:ext cx="924252" cy="670167"/>
          </a:xfrm>
          <a:prstGeom prst="ellipse">
            <a:avLst/>
          </a:prstGeom>
          <a:noFill/>
          <a:ln w="9525" cap="flat" cmpd="sng" algn="ctr">
            <a:solidFill>
              <a:schemeClr val="accent1">
                <a:lumMod val="75000"/>
              </a:schemeClr>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latin typeface="Arial" panose="020B0604020202020204" pitchFamily="34" charset="0"/>
            </a:endParaRPr>
          </a:p>
        </p:txBody>
      </p:sp>
      <p:cxnSp>
        <p:nvCxnSpPr>
          <p:cNvPr id="10" name="Gerade Verbindung 9"/>
          <p:cNvCxnSpPr>
            <a:stCxn id="3" idx="6"/>
          </p:cNvCxnSpPr>
          <p:nvPr/>
        </p:nvCxnSpPr>
        <p:spPr bwMode="auto">
          <a:xfrm flipV="1">
            <a:off x="3556000" y="3337030"/>
            <a:ext cx="1683717" cy="1"/>
          </a:xfrm>
          <a:prstGeom prst="line">
            <a:avLst/>
          </a:prstGeom>
          <a:solidFill>
            <a:schemeClr val="accent1"/>
          </a:solidFill>
          <a:ln w="9525" cap="flat" cmpd="sng" algn="ctr">
            <a:solidFill>
              <a:schemeClr val="accent1">
                <a:lumMod val="7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Equipment</a:t>
            </a:r>
            <a:endParaRPr lang="de-DE" dirty="0"/>
          </a:p>
        </p:txBody>
      </p:sp>
    </p:spTree>
    <p:extLst>
      <p:ext uri="{BB962C8B-B14F-4D97-AF65-F5344CB8AC3E}">
        <p14:creationId xmlns:p14="http://schemas.microsoft.com/office/powerpoint/2010/main" val="354234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560310" y="1063696"/>
            <a:ext cx="4170992" cy="461665"/>
          </a:xfrm>
          <a:prstGeom prst="rect">
            <a:avLst/>
          </a:prstGeom>
          <a:noFill/>
        </p:spPr>
        <p:txBody>
          <a:bodyPr wrap="square" rtlCol="0">
            <a:spAutoFit/>
          </a:bodyPr>
          <a:lstStyle/>
          <a:p>
            <a:r>
              <a:rPr lang="de-DE" sz="2400" b="1" dirty="0"/>
              <a:t>Equipment</a:t>
            </a:r>
            <a:endParaRPr lang="de-DE" sz="2400" dirty="0"/>
          </a:p>
        </p:txBody>
      </p:sp>
      <p:pic>
        <p:nvPicPr>
          <p:cNvPr id="7" name="Grafik 6"/>
          <p:cNvPicPr>
            <a:picLocks noChangeAspect="1"/>
          </p:cNvPicPr>
          <p:nvPr/>
        </p:nvPicPr>
        <p:blipFill rotWithShape="1">
          <a:blip r:embed="rId3" cstate="print">
            <a:extLst>
              <a:ext uri="{28A0092B-C50C-407E-A947-70E740481C1C}">
                <a14:useLocalDpi xmlns:a14="http://schemas.microsoft.com/office/drawing/2010/main" val="0"/>
              </a:ext>
            </a:extLst>
          </a:blip>
          <a:srcRect l="22917" t="7300" b="18519"/>
          <a:stretch/>
        </p:blipFill>
        <p:spPr>
          <a:xfrm rot="16200000">
            <a:off x="184415" y="2597301"/>
            <a:ext cx="2637681" cy="1427829"/>
          </a:xfrm>
          <a:prstGeom prst="rect">
            <a:avLst/>
          </a:prstGeom>
        </p:spPr>
      </p:pic>
      <p:pic>
        <p:nvPicPr>
          <p:cNvPr id="8" name="Grafik 7"/>
          <p:cNvPicPr>
            <a:picLocks noChangeAspect="1"/>
          </p:cNvPicPr>
          <p:nvPr/>
        </p:nvPicPr>
        <p:blipFill rotWithShape="1">
          <a:blip r:embed="rId4" cstate="print">
            <a:extLst>
              <a:ext uri="{28A0092B-C50C-407E-A947-70E740481C1C}">
                <a14:useLocalDpi xmlns:a14="http://schemas.microsoft.com/office/drawing/2010/main" val="0"/>
              </a:ext>
            </a:extLst>
          </a:blip>
          <a:srcRect l="8939" t="3004" r="16364" b="23231"/>
          <a:stretch/>
        </p:blipFill>
        <p:spPr>
          <a:xfrm>
            <a:off x="2504082" y="4358734"/>
            <a:ext cx="2315557" cy="1327400"/>
          </a:xfrm>
          <a:prstGeom prst="rect">
            <a:avLst/>
          </a:prstGeom>
        </p:spPr>
      </p:pic>
      <p:pic>
        <p:nvPicPr>
          <p:cNvPr id="9" name="Grafik 8"/>
          <p:cNvPicPr>
            <a:picLocks noChangeAspect="1"/>
          </p:cNvPicPr>
          <p:nvPr/>
        </p:nvPicPr>
        <p:blipFill rotWithShape="1">
          <a:blip r:embed="rId5" cstate="print">
            <a:extLst>
              <a:ext uri="{28A0092B-C50C-407E-A947-70E740481C1C}">
                <a14:useLocalDpi xmlns:a14="http://schemas.microsoft.com/office/drawing/2010/main" val="0"/>
              </a:ext>
            </a:extLst>
          </a:blip>
          <a:srcRect l="25983" t="9976" r="20757" b="35859"/>
          <a:stretch/>
        </p:blipFill>
        <p:spPr>
          <a:xfrm>
            <a:off x="6613317" y="4384947"/>
            <a:ext cx="2320416" cy="1327400"/>
          </a:xfrm>
          <a:prstGeom prst="rect">
            <a:avLst/>
          </a:prstGeom>
        </p:spPr>
      </p:pic>
      <p:pic>
        <p:nvPicPr>
          <p:cNvPr id="10" name="Grafik 9"/>
          <p:cNvPicPr>
            <a:picLocks noChangeAspect="1"/>
          </p:cNvPicPr>
          <p:nvPr/>
        </p:nvPicPr>
        <p:blipFill rotWithShape="1">
          <a:blip r:embed="rId6" cstate="print">
            <a:extLst>
              <a:ext uri="{28A0092B-C50C-407E-A947-70E740481C1C}">
                <a14:useLocalDpi xmlns:a14="http://schemas.microsoft.com/office/drawing/2010/main" val="0"/>
              </a:ext>
            </a:extLst>
          </a:blip>
          <a:srcRect l="8182" r="20454" b="15350"/>
          <a:stretch/>
        </p:blipFill>
        <p:spPr>
          <a:xfrm>
            <a:off x="2694051" y="1743375"/>
            <a:ext cx="2809010" cy="1874243"/>
          </a:xfrm>
          <a:prstGeom prst="rect">
            <a:avLst/>
          </a:prstGeom>
        </p:spPr>
      </p:pic>
      <p:pic>
        <p:nvPicPr>
          <p:cNvPr id="11" name="Grafik 10"/>
          <p:cNvPicPr>
            <a:picLocks noChangeAspect="1"/>
          </p:cNvPicPr>
          <p:nvPr/>
        </p:nvPicPr>
        <p:blipFill rotWithShape="1">
          <a:blip r:embed="rId7" cstate="print">
            <a:extLst>
              <a:ext uri="{28A0092B-C50C-407E-A947-70E740481C1C}">
                <a14:useLocalDpi xmlns:a14="http://schemas.microsoft.com/office/drawing/2010/main" val="0"/>
              </a:ext>
            </a:extLst>
          </a:blip>
          <a:srcRect l="27487" t="13333" r="22083" b="9093"/>
          <a:stretch/>
        </p:blipFill>
        <p:spPr>
          <a:xfrm rot="5400000">
            <a:off x="5758201" y="2045696"/>
            <a:ext cx="1874244" cy="1621726"/>
          </a:xfrm>
          <a:prstGeom prst="rect">
            <a:avLst/>
          </a:prstGeom>
        </p:spPr>
      </p:pic>
      <p:sp>
        <p:nvSpPr>
          <p:cNvPr id="12" name="Textfeld 11"/>
          <p:cNvSpPr txBox="1"/>
          <p:nvPr/>
        </p:nvSpPr>
        <p:spPr>
          <a:xfrm>
            <a:off x="733714" y="1743375"/>
            <a:ext cx="2176102" cy="261610"/>
          </a:xfrm>
          <a:prstGeom prst="rect">
            <a:avLst/>
          </a:prstGeom>
          <a:noFill/>
        </p:spPr>
        <p:txBody>
          <a:bodyPr wrap="square" rtlCol="0">
            <a:spAutoFit/>
          </a:bodyPr>
          <a:lstStyle/>
          <a:p>
            <a:r>
              <a:rPr lang="de-DE" sz="1100" dirty="0" err="1"/>
              <a:t>gTec</a:t>
            </a:r>
            <a:r>
              <a:rPr lang="de-DE" sz="1100" dirty="0"/>
              <a:t> GSR Sensor</a:t>
            </a:r>
          </a:p>
        </p:txBody>
      </p:sp>
      <p:sp>
        <p:nvSpPr>
          <p:cNvPr id="13" name="Textfeld 12"/>
          <p:cNvSpPr txBox="1"/>
          <p:nvPr/>
        </p:nvSpPr>
        <p:spPr>
          <a:xfrm>
            <a:off x="2703507" y="1394556"/>
            <a:ext cx="2515309" cy="261610"/>
          </a:xfrm>
          <a:prstGeom prst="rect">
            <a:avLst/>
          </a:prstGeom>
          <a:noFill/>
        </p:spPr>
        <p:txBody>
          <a:bodyPr wrap="square" rtlCol="0">
            <a:spAutoFit/>
          </a:bodyPr>
          <a:lstStyle/>
          <a:p>
            <a:r>
              <a:rPr lang="de-DE" sz="1100" dirty="0" err="1"/>
              <a:t>gTec</a:t>
            </a:r>
            <a:r>
              <a:rPr lang="de-DE" sz="1100" dirty="0"/>
              <a:t> 128 Kanal EEG Haube </a:t>
            </a:r>
          </a:p>
        </p:txBody>
      </p:sp>
      <p:sp>
        <p:nvSpPr>
          <p:cNvPr id="14" name="Textfeld 13"/>
          <p:cNvSpPr txBox="1"/>
          <p:nvPr/>
        </p:nvSpPr>
        <p:spPr>
          <a:xfrm>
            <a:off x="6047297" y="1657827"/>
            <a:ext cx="1132041" cy="261610"/>
          </a:xfrm>
          <a:prstGeom prst="rect">
            <a:avLst/>
          </a:prstGeom>
          <a:noFill/>
        </p:spPr>
        <p:txBody>
          <a:bodyPr wrap="none" rtlCol="0">
            <a:spAutoFit/>
          </a:bodyPr>
          <a:lstStyle/>
          <a:p>
            <a:r>
              <a:rPr lang="de-DE" sz="1100" dirty="0" err="1"/>
              <a:t>gTec</a:t>
            </a:r>
            <a:r>
              <a:rPr lang="de-DE" sz="1100" dirty="0"/>
              <a:t> Puls Sensor</a:t>
            </a:r>
          </a:p>
        </p:txBody>
      </p:sp>
      <p:sp>
        <p:nvSpPr>
          <p:cNvPr id="15" name="Textfeld 14"/>
          <p:cNvSpPr txBox="1"/>
          <p:nvPr/>
        </p:nvSpPr>
        <p:spPr>
          <a:xfrm>
            <a:off x="4895123" y="4806990"/>
            <a:ext cx="1800200" cy="430887"/>
          </a:xfrm>
          <a:prstGeom prst="rect">
            <a:avLst/>
          </a:prstGeom>
          <a:noFill/>
        </p:spPr>
        <p:txBody>
          <a:bodyPr wrap="square" rtlCol="0">
            <a:spAutoFit/>
          </a:bodyPr>
          <a:lstStyle/>
          <a:p>
            <a:r>
              <a:rPr lang="de-DE" sz="1100" dirty="0" err="1"/>
              <a:t>gTec</a:t>
            </a:r>
            <a:r>
              <a:rPr lang="de-DE" sz="1100" dirty="0"/>
              <a:t> Biosignalverstärker</a:t>
            </a:r>
          </a:p>
          <a:p>
            <a:endParaRPr lang="de-DE" sz="1100" dirty="0"/>
          </a:p>
        </p:txBody>
      </p:sp>
      <p:sp>
        <p:nvSpPr>
          <p:cNvPr id="16" name="Textfeld 15"/>
          <p:cNvSpPr txBox="1"/>
          <p:nvPr/>
        </p:nvSpPr>
        <p:spPr>
          <a:xfrm>
            <a:off x="2455345" y="4039549"/>
            <a:ext cx="2081551" cy="261610"/>
          </a:xfrm>
          <a:prstGeom prst="rect">
            <a:avLst/>
          </a:prstGeom>
          <a:noFill/>
        </p:spPr>
        <p:txBody>
          <a:bodyPr wrap="square" rtlCol="0">
            <a:spAutoFit/>
          </a:bodyPr>
          <a:lstStyle/>
          <a:p>
            <a:r>
              <a:rPr lang="de-DE" sz="1100" dirty="0"/>
              <a:t>Anschlüsse Vorderseite</a:t>
            </a:r>
          </a:p>
        </p:txBody>
      </p:sp>
      <p:sp>
        <p:nvSpPr>
          <p:cNvPr id="17" name="Textfeld 16"/>
          <p:cNvSpPr txBox="1"/>
          <p:nvPr/>
        </p:nvSpPr>
        <p:spPr>
          <a:xfrm>
            <a:off x="6731970" y="4039549"/>
            <a:ext cx="1607576" cy="261610"/>
          </a:xfrm>
          <a:prstGeom prst="rect">
            <a:avLst/>
          </a:prstGeom>
          <a:noFill/>
        </p:spPr>
        <p:txBody>
          <a:bodyPr wrap="square" rtlCol="0">
            <a:spAutoFit/>
          </a:bodyPr>
          <a:lstStyle/>
          <a:p>
            <a:r>
              <a:rPr lang="de-DE" sz="1100" dirty="0"/>
              <a:t>Anschlüsse Rückseite</a:t>
            </a:r>
          </a:p>
        </p:txBody>
      </p:sp>
      <p:pic>
        <p:nvPicPr>
          <p:cNvPr id="18" name="Grafik 17"/>
          <p:cNvPicPr>
            <a:picLocks noChangeAspect="1"/>
          </p:cNvPicPr>
          <p:nvPr/>
        </p:nvPicPr>
        <p:blipFill rotWithShape="1">
          <a:blip r:embed="rId8" cstate="print">
            <a:extLst>
              <a:ext uri="{28A0092B-C50C-407E-A947-70E740481C1C}">
                <a14:useLocalDpi xmlns:a14="http://schemas.microsoft.com/office/drawing/2010/main" val="0"/>
              </a:ext>
            </a:extLst>
          </a:blip>
          <a:srcRect l="35402" t="58485" r="25981" b="23199"/>
          <a:stretch/>
        </p:blipFill>
        <p:spPr>
          <a:xfrm rot="10800000">
            <a:off x="789341" y="6076771"/>
            <a:ext cx="2357268" cy="628909"/>
          </a:xfrm>
          <a:prstGeom prst="rect">
            <a:avLst/>
          </a:prstGeom>
        </p:spPr>
      </p:pic>
      <p:sp>
        <p:nvSpPr>
          <p:cNvPr id="19" name="Textfeld 18"/>
          <p:cNvSpPr txBox="1"/>
          <p:nvPr/>
        </p:nvSpPr>
        <p:spPr>
          <a:xfrm>
            <a:off x="789341" y="5815161"/>
            <a:ext cx="2998056" cy="261610"/>
          </a:xfrm>
          <a:prstGeom prst="rect">
            <a:avLst/>
          </a:prstGeom>
          <a:noFill/>
        </p:spPr>
        <p:txBody>
          <a:bodyPr wrap="square" rtlCol="0">
            <a:spAutoFit/>
          </a:bodyPr>
          <a:lstStyle/>
          <a:p>
            <a:r>
              <a:rPr lang="de-DE" sz="1100" dirty="0" err="1"/>
              <a:t>tobii</a:t>
            </a:r>
            <a:r>
              <a:rPr lang="de-DE" sz="1100" dirty="0"/>
              <a:t> Eye </a:t>
            </a:r>
            <a:r>
              <a:rPr lang="de-DE" sz="1100" dirty="0" err="1"/>
              <a:t>Tracker</a:t>
            </a:r>
            <a:endParaRPr lang="de-DE" sz="1100" dirty="0"/>
          </a:p>
        </p:txBody>
      </p:sp>
      <p:sp>
        <p:nvSpPr>
          <p:cNvPr id="20"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Equipment</a:t>
            </a:r>
            <a:endParaRPr lang="de-DE" dirty="0"/>
          </a:p>
        </p:txBody>
      </p:sp>
    </p:spTree>
    <p:extLst>
      <p:ext uri="{BB962C8B-B14F-4D97-AF65-F5344CB8AC3E}">
        <p14:creationId xmlns:p14="http://schemas.microsoft.com/office/powerpoint/2010/main" val="281418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1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7" y="1132447"/>
            <a:ext cx="4170992" cy="461665"/>
          </a:xfrm>
          <a:prstGeom prst="rect">
            <a:avLst/>
          </a:prstGeom>
          <a:noFill/>
        </p:spPr>
        <p:txBody>
          <a:bodyPr wrap="square" rtlCol="0">
            <a:spAutoFit/>
          </a:bodyPr>
          <a:lstStyle/>
          <a:p>
            <a:r>
              <a:rPr lang="de-DE" sz="2400" b="1" dirty="0"/>
              <a:t>Equipment</a:t>
            </a:r>
            <a:endParaRPr lang="de-DE" sz="2400" dirty="0"/>
          </a:p>
        </p:txBody>
      </p:sp>
      <p:pic>
        <p:nvPicPr>
          <p:cNvPr id="7" name="Grafik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5585" y="2044589"/>
            <a:ext cx="6223163" cy="3500530"/>
          </a:xfrm>
          <a:prstGeom prst="rect">
            <a:avLst/>
          </a:prstGeom>
        </p:spPr>
      </p:pic>
      <p:cxnSp>
        <p:nvCxnSpPr>
          <p:cNvPr id="8" name="Gerade Verbindung 7"/>
          <p:cNvCxnSpPr/>
          <p:nvPr/>
        </p:nvCxnSpPr>
        <p:spPr>
          <a:xfrm>
            <a:off x="7049791" y="4709616"/>
            <a:ext cx="0" cy="1116124"/>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p:nvSpPr>
        <p:spPr>
          <a:xfrm>
            <a:off x="6324076" y="5913276"/>
            <a:ext cx="2988332" cy="307777"/>
          </a:xfrm>
          <a:prstGeom prst="rect">
            <a:avLst/>
          </a:prstGeom>
          <a:noFill/>
        </p:spPr>
        <p:txBody>
          <a:bodyPr wrap="square" rtlCol="0">
            <a:spAutoFit/>
          </a:bodyPr>
          <a:lstStyle/>
          <a:p>
            <a:r>
              <a:rPr lang="de-DE" sz="1400" dirty="0"/>
              <a:t>Software Fahrsimulator</a:t>
            </a:r>
          </a:p>
        </p:txBody>
      </p:sp>
      <p:cxnSp>
        <p:nvCxnSpPr>
          <p:cNvPr id="10" name="Gerade Verbindung 9"/>
          <p:cNvCxnSpPr/>
          <p:nvPr/>
        </p:nvCxnSpPr>
        <p:spPr>
          <a:xfrm>
            <a:off x="1597270" y="4581128"/>
            <a:ext cx="0" cy="1224136"/>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1000633" y="5825740"/>
            <a:ext cx="3796282" cy="307777"/>
          </a:xfrm>
          <a:prstGeom prst="rect">
            <a:avLst/>
          </a:prstGeom>
          <a:noFill/>
        </p:spPr>
        <p:txBody>
          <a:bodyPr wrap="square" rtlCol="0">
            <a:spAutoFit/>
          </a:bodyPr>
          <a:lstStyle/>
          <a:p>
            <a:r>
              <a:rPr lang="de-DE" sz="1400" dirty="0"/>
              <a:t>Datenaufzeichnung</a:t>
            </a:r>
          </a:p>
        </p:txBody>
      </p:sp>
      <p:cxnSp>
        <p:nvCxnSpPr>
          <p:cNvPr id="12" name="Gerade Verbindung 11"/>
          <p:cNvCxnSpPr/>
          <p:nvPr/>
        </p:nvCxnSpPr>
        <p:spPr>
          <a:xfrm flipH="1">
            <a:off x="4935763" y="4241702"/>
            <a:ext cx="20524" cy="1584038"/>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3707904" y="5913275"/>
            <a:ext cx="3888432" cy="307777"/>
          </a:xfrm>
          <a:prstGeom prst="rect">
            <a:avLst/>
          </a:prstGeom>
          <a:noFill/>
        </p:spPr>
        <p:txBody>
          <a:bodyPr wrap="square" rtlCol="0">
            <a:spAutoFit/>
          </a:bodyPr>
          <a:lstStyle/>
          <a:p>
            <a:r>
              <a:rPr lang="de-DE" sz="1400" dirty="0"/>
              <a:t>Spracherkennungssystem</a:t>
            </a:r>
          </a:p>
        </p:txBody>
      </p:sp>
      <p:sp>
        <p:nvSpPr>
          <p:cNvPr id="14" name="Textfeld 13"/>
          <p:cNvSpPr txBox="1"/>
          <p:nvPr/>
        </p:nvSpPr>
        <p:spPr>
          <a:xfrm>
            <a:off x="4051408" y="1601203"/>
            <a:ext cx="1865723" cy="307777"/>
          </a:xfrm>
          <a:prstGeom prst="rect">
            <a:avLst/>
          </a:prstGeom>
          <a:noFill/>
        </p:spPr>
        <p:txBody>
          <a:bodyPr wrap="square" rtlCol="0">
            <a:spAutoFit/>
          </a:bodyPr>
          <a:lstStyle/>
          <a:p>
            <a:r>
              <a:rPr lang="de-DE" sz="1400" dirty="0"/>
              <a:t>Audio Interface</a:t>
            </a:r>
          </a:p>
        </p:txBody>
      </p:sp>
      <p:cxnSp>
        <p:nvCxnSpPr>
          <p:cNvPr id="15" name="Gerade Verbindung 14"/>
          <p:cNvCxnSpPr/>
          <p:nvPr/>
        </p:nvCxnSpPr>
        <p:spPr>
          <a:xfrm>
            <a:off x="4283589" y="1908980"/>
            <a:ext cx="0" cy="650608"/>
          </a:xfrm>
          <a:prstGeom prst="line">
            <a:avLst/>
          </a:prstGeom>
          <a:ln w="19050" cmpd="dbl">
            <a:solidFill>
              <a:srgbClr val="00B050"/>
            </a:solidFill>
          </a:ln>
        </p:spPr>
        <p:style>
          <a:lnRef idx="1">
            <a:schemeClr val="accent1"/>
          </a:lnRef>
          <a:fillRef idx="0">
            <a:schemeClr val="accent1"/>
          </a:fillRef>
          <a:effectRef idx="0">
            <a:schemeClr val="accent1"/>
          </a:effectRef>
          <a:fontRef idx="minor">
            <a:schemeClr val="tx1"/>
          </a:fontRef>
        </p:style>
      </p:cxnSp>
      <p:sp>
        <p:nvSpPr>
          <p:cNvPr id="16"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Equipment</a:t>
            </a:r>
            <a:endParaRPr lang="de-DE" dirty="0"/>
          </a:p>
        </p:txBody>
      </p:sp>
    </p:spTree>
    <p:extLst>
      <p:ext uri="{BB962C8B-B14F-4D97-AF65-F5344CB8AC3E}">
        <p14:creationId xmlns:p14="http://schemas.microsoft.com/office/powerpoint/2010/main" val="3472491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 xmlns:a16="http://schemas.microsoft.com/office/drawing/2014/main"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David Thinnes</a:t>
            </a:r>
          </a:p>
        </p:txBody>
      </p:sp>
    </p:spTree>
    <p:extLst>
      <p:ext uri="{BB962C8B-B14F-4D97-AF65-F5344CB8AC3E}">
        <p14:creationId xmlns:p14="http://schemas.microsoft.com/office/powerpoint/2010/main" val="38928107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908762"/>
          </a:xfrm>
          <a:prstGeom prst="rect">
            <a:avLst/>
          </a:prstGeom>
          <a:noFill/>
        </p:spPr>
        <p:txBody>
          <a:bodyPr wrap="square" rtlCol="0">
            <a:spAutoFit/>
          </a:bodyPr>
          <a:lstStyle/>
          <a:p>
            <a:r>
              <a:rPr lang="de-DE" sz="2400" b="1" dirty="0"/>
              <a:t>Messablauf – vor der Messung</a:t>
            </a:r>
          </a:p>
          <a:p>
            <a:endParaRPr lang="de-DE" sz="2400" b="1" dirty="0"/>
          </a:p>
          <a:p>
            <a:r>
              <a:rPr lang="de-DE" b="1" dirty="0"/>
              <a:t>-    </a:t>
            </a:r>
            <a:r>
              <a:rPr lang="de-DE" dirty="0"/>
              <a:t>Test aller Sensoren und Trigger</a:t>
            </a:r>
            <a:endParaRPr lang="de-DE" b="1" dirty="0"/>
          </a:p>
          <a:p>
            <a:pPr marL="342900" indent="-342900">
              <a:buFontTx/>
              <a:buChar char="-"/>
            </a:pPr>
            <a:r>
              <a:rPr lang="de-DE" dirty="0"/>
              <a:t>Zunächst Erfassung von einigen Daten des Probanden: Alter, Händigkeit, Jahre des Führerscheinbesitzes</a:t>
            </a:r>
          </a:p>
          <a:p>
            <a:pPr marL="342900" indent="-342900">
              <a:buFontTx/>
              <a:buChar char="-"/>
            </a:pPr>
            <a:r>
              <a:rPr lang="de-DE" dirty="0"/>
              <a:t>Durchführung eines </a:t>
            </a:r>
            <a:r>
              <a:rPr lang="de-DE" dirty="0" err="1"/>
              <a:t>Hörtests</a:t>
            </a:r>
            <a:endParaRPr lang="de-DE" dirty="0"/>
          </a:p>
          <a:p>
            <a:pPr marL="342900" indent="-342900">
              <a:buFontTx/>
              <a:buChar char="-"/>
            </a:pPr>
            <a:r>
              <a:rPr lang="de-DE" dirty="0"/>
              <a:t>Ausschließen von </a:t>
            </a:r>
            <a:r>
              <a:rPr lang="de-DE" dirty="0" err="1"/>
              <a:t>motion-sickness</a:t>
            </a:r>
            <a:r>
              <a:rPr lang="de-DE" dirty="0"/>
              <a:t> durch Testfahrt im Simulator</a:t>
            </a:r>
          </a:p>
          <a:p>
            <a:pPr marL="342900" indent="-342900">
              <a:buFontTx/>
              <a:buChar char="-"/>
            </a:pPr>
            <a:r>
              <a:rPr lang="de-DE" dirty="0"/>
              <a:t>Anbringen der Sensoren (EKG, GSR, Puls)</a:t>
            </a:r>
          </a:p>
          <a:p>
            <a:pPr marL="342900" indent="-342900">
              <a:buFontTx/>
              <a:buChar char="-"/>
            </a:pPr>
            <a:r>
              <a:rPr lang="de-DE" dirty="0"/>
              <a:t>Aufsetzen der EEG Haube und </a:t>
            </a:r>
            <a:r>
              <a:rPr lang="de-DE" dirty="0" err="1"/>
              <a:t>gelen</a:t>
            </a:r>
            <a:r>
              <a:rPr lang="de-DE" dirty="0"/>
              <a:t> der EEG Elektroden</a:t>
            </a:r>
          </a:p>
          <a:p>
            <a:pPr marL="342900" indent="-342900">
              <a:buFontTx/>
              <a:buChar char="-"/>
            </a:pPr>
            <a:r>
              <a:rPr lang="de-DE" dirty="0"/>
              <a:t>Sicherstellen, dass die benötigte Impedanz zwischen Elektrode und Kopfhaut vorhanden ist</a:t>
            </a:r>
          </a:p>
          <a:p>
            <a:endParaRPr lang="de-DE" dirty="0"/>
          </a:p>
        </p:txBody>
      </p:sp>
      <p:sp>
        <p:nvSpPr>
          <p:cNvPr id="3"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29137053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677656"/>
          </a:xfrm>
          <a:prstGeom prst="rect">
            <a:avLst/>
          </a:prstGeom>
          <a:noFill/>
        </p:spPr>
        <p:txBody>
          <a:bodyPr wrap="square" rtlCol="0">
            <a:spAutoFit/>
          </a:bodyPr>
          <a:lstStyle/>
          <a:p>
            <a:r>
              <a:rPr lang="de-DE" sz="2400" b="1" dirty="0"/>
              <a:t>Messablauf – Digit Span Tests</a:t>
            </a:r>
          </a:p>
          <a:p>
            <a:endParaRPr lang="de-DE" sz="2400" b="1" dirty="0"/>
          </a:p>
          <a:p>
            <a:pPr marL="342900" indent="-342900">
              <a:buFontTx/>
              <a:buChar char="-"/>
            </a:pPr>
            <a:r>
              <a:rPr lang="de-DE" dirty="0"/>
              <a:t>Zunächst 2 Durchläufe mit Digit Span Tests</a:t>
            </a:r>
          </a:p>
          <a:p>
            <a:pPr marL="342900" indent="-342900">
              <a:buFontTx/>
              <a:buChar char="-"/>
            </a:pPr>
            <a:r>
              <a:rPr lang="de-DE" dirty="0"/>
              <a:t>1 VDSP (visuelle Präsentation)</a:t>
            </a:r>
          </a:p>
          <a:p>
            <a:pPr marL="342900" indent="-342900">
              <a:buFontTx/>
              <a:buChar char="-"/>
            </a:pPr>
            <a:r>
              <a:rPr lang="de-DE" dirty="0"/>
              <a:t>1 ADSP (akustische Präsentation)</a:t>
            </a:r>
          </a:p>
          <a:p>
            <a:pPr marL="342900" indent="-342900">
              <a:buFontTx/>
              <a:buChar char="-"/>
            </a:pPr>
            <a:r>
              <a:rPr lang="de-DE" dirty="0"/>
              <a:t>Nach einem kurzen Merkintervall müssen die Zahlen via Tastatur wiedergegeben werden</a:t>
            </a:r>
          </a:p>
          <a:p>
            <a:pPr marL="342900" indent="-342900">
              <a:buFontTx/>
              <a:buChar char="-"/>
            </a:pPr>
            <a:r>
              <a:rPr lang="de-DE" dirty="0"/>
              <a:t>Feststellung der Fähigkeit des Probanden sich Zahlen zu merken</a:t>
            </a:r>
          </a:p>
        </p:txBody>
      </p:sp>
      <p:sp>
        <p:nvSpPr>
          <p:cNvPr id="3"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22997812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1200329"/>
          </a:xfrm>
          <a:prstGeom prst="rect">
            <a:avLst/>
          </a:prstGeom>
          <a:noFill/>
        </p:spPr>
        <p:txBody>
          <a:bodyPr wrap="square" rtlCol="0">
            <a:spAutoFit/>
          </a:bodyPr>
          <a:lstStyle/>
          <a:p>
            <a:r>
              <a:rPr lang="de-DE" sz="2400" b="1" dirty="0"/>
              <a:t>Messablauf – Interaktion mit dem Sprachsystem</a:t>
            </a:r>
          </a:p>
          <a:p>
            <a:endParaRPr lang="de-DE" sz="2400" b="1" dirty="0"/>
          </a:p>
          <a:p>
            <a:endParaRPr lang="de-DE" sz="2400" b="1" dirty="0"/>
          </a:p>
        </p:txBody>
      </p:sp>
      <p:pic>
        <p:nvPicPr>
          <p:cNvPr id="3" name="Grafik 2">
            <a:extLst>
              <a:ext uri="{FF2B5EF4-FFF2-40B4-BE49-F238E27FC236}">
                <a16:creationId xmlns="" xmlns:a16="http://schemas.microsoft.com/office/drawing/2014/main" id="{BE78C42B-4C96-4465-A038-1371BAFBD91D}"/>
              </a:ext>
            </a:extLst>
          </p:cNvPr>
          <p:cNvPicPr>
            <a:picLocks noChangeAspect="1"/>
          </p:cNvPicPr>
          <p:nvPr/>
        </p:nvPicPr>
        <p:blipFill rotWithShape="1">
          <a:blip r:embed="rId3">
            <a:extLst>
              <a:ext uri="{28A0092B-C50C-407E-A947-70E740481C1C}">
                <a14:useLocalDpi xmlns:a14="http://schemas.microsoft.com/office/drawing/2010/main" val="0"/>
              </a:ext>
            </a:extLst>
          </a:blip>
          <a:srcRect t="2870" r="52499" b="42906"/>
          <a:stretch/>
        </p:blipFill>
        <p:spPr>
          <a:xfrm>
            <a:off x="1537052" y="2082682"/>
            <a:ext cx="5733101" cy="4363089"/>
          </a:xfrm>
          <a:prstGeom prst="rect">
            <a:avLst/>
          </a:prstGeom>
        </p:spPr>
      </p:pic>
      <p:sp>
        <p:nvSpPr>
          <p:cNvPr id="4"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100508355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293209"/>
          </a:xfrm>
          <a:prstGeom prst="rect">
            <a:avLst/>
          </a:prstGeom>
          <a:noFill/>
        </p:spPr>
        <p:txBody>
          <a:bodyPr wrap="square" rtlCol="0">
            <a:spAutoFit/>
          </a:bodyPr>
          <a:lstStyle/>
          <a:p>
            <a:r>
              <a:rPr lang="de-DE" sz="2400" b="1" dirty="0"/>
              <a:t>Messablauf – Interaktion mit dem Sprachsystem</a:t>
            </a:r>
          </a:p>
          <a:p>
            <a:endParaRPr lang="de-DE" sz="2400" b="1" dirty="0"/>
          </a:p>
          <a:p>
            <a:pPr marL="342900" indent="-342900">
              <a:buFontTx/>
              <a:buChar char="-"/>
            </a:pPr>
            <a:r>
              <a:rPr lang="de-DE" dirty="0"/>
              <a:t>Zunächst ohne Fahrsimulator</a:t>
            </a:r>
          </a:p>
          <a:p>
            <a:pPr marL="342900" indent="-342900">
              <a:buFontTx/>
              <a:buChar char="-"/>
            </a:pPr>
            <a:r>
              <a:rPr lang="de-DE" dirty="0"/>
              <a:t>Dabei jeweils laute oder leise Hintergrundgeräusche (Podcast mit Fahrtgeräuschen (Rauschen))</a:t>
            </a:r>
          </a:p>
          <a:p>
            <a:pPr marL="342900" indent="-342900">
              <a:buFontTx/>
              <a:buChar char="-"/>
            </a:pPr>
            <a:r>
              <a:rPr lang="de-DE" dirty="0"/>
              <a:t>drei Verschiedene Arten des Diktierens der Zahlen, seriell, gruppiert oder intuitiv gruppiert</a:t>
            </a:r>
          </a:p>
          <a:p>
            <a:pPr marL="342900" indent="-342900">
              <a:buFontTx/>
              <a:buChar char="-"/>
            </a:pPr>
            <a:r>
              <a:rPr lang="de-DE" dirty="0"/>
              <a:t>Während eines Durchgangs durchgehend eine Hintergrundlautstärke und eine Art der Zahlenpräsentation</a:t>
            </a:r>
          </a:p>
          <a:p>
            <a:pPr marL="342900" indent="-342900">
              <a:buFontTx/>
              <a:buChar char="-"/>
            </a:pPr>
            <a:r>
              <a:rPr lang="de-DE" dirty="0"/>
              <a:t>Ergibt insgesamt sechs Durchgänge</a:t>
            </a:r>
          </a:p>
        </p:txBody>
      </p:sp>
      <p:sp>
        <p:nvSpPr>
          <p:cNvPr id="3"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139440264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293209"/>
          </a:xfrm>
          <a:prstGeom prst="rect">
            <a:avLst/>
          </a:prstGeom>
          <a:noFill/>
        </p:spPr>
        <p:txBody>
          <a:bodyPr wrap="square" rtlCol="0">
            <a:spAutoFit/>
          </a:bodyPr>
          <a:lstStyle/>
          <a:p>
            <a:r>
              <a:rPr lang="de-DE" sz="2400" b="1" dirty="0"/>
              <a:t>Messablauf – Interaktion in der Fahrumgebung</a:t>
            </a:r>
          </a:p>
          <a:p>
            <a:endParaRPr lang="de-DE" sz="2400" b="1" dirty="0"/>
          </a:p>
          <a:p>
            <a:pPr marL="342900" indent="-342900">
              <a:buFontTx/>
              <a:buChar char="-"/>
            </a:pPr>
            <a:r>
              <a:rPr lang="de-DE" dirty="0"/>
              <a:t>Proband fährt nach Navigation über Land, Autobahn und Stadt während nur die Hintergrundgeräusche (laute Variante) aktiv sind</a:t>
            </a:r>
          </a:p>
          <a:p>
            <a:pPr marL="342900" indent="-342900">
              <a:buFontTx/>
              <a:buChar char="-"/>
            </a:pPr>
            <a:r>
              <a:rPr lang="de-DE" dirty="0"/>
              <a:t>Dient der Erfassung der Anstrengung beim Fahren ohne weitere Aufgaben</a:t>
            </a:r>
          </a:p>
          <a:p>
            <a:pPr marL="342900" indent="-342900">
              <a:buFontTx/>
              <a:buChar char="-"/>
            </a:pPr>
            <a:r>
              <a:rPr lang="de-DE" dirty="0"/>
              <a:t>Dauer der Messung 350s</a:t>
            </a:r>
          </a:p>
          <a:p>
            <a:pPr marL="342900" indent="-342900">
              <a:buFontTx/>
              <a:buChar char="-"/>
            </a:pPr>
            <a:r>
              <a:rPr lang="de-DE" dirty="0"/>
              <a:t>Danach Fahren und Nummern diktieren mit Hintergrundgeräuschen (laut), insgesamt drei Durchläufe mit den drei verschiedenen Präsentationsarten</a:t>
            </a:r>
          </a:p>
          <a:p>
            <a:endParaRPr lang="de-DE" dirty="0"/>
          </a:p>
          <a:p>
            <a:pPr marL="342900" indent="-342900">
              <a:buFontTx/>
              <a:buChar char="-"/>
            </a:pPr>
            <a:endParaRPr lang="de-DE" dirty="0"/>
          </a:p>
        </p:txBody>
      </p:sp>
      <p:sp>
        <p:nvSpPr>
          <p:cNvPr id="3" name="Titel 2">
            <a:extLst>
              <a:ext uri="{FF2B5EF4-FFF2-40B4-BE49-F238E27FC236}">
                <a16:creationId xmlns="" xmlns:a16="http://schemas.microsoft.com/office/drawing/2014/main" id="{2C3E2945-DB61-4444-BBAB-91E31CFAFA22}"/>
              </a:ext>
            </a:extLst>
          </p:cNvPr>
          <p:cNvSpPr>
            <a:spLocks noGrp="1"/>
          </p:cNvSpPr>
          <p:nvPr>
            <p:ph type="title"/>
          </p:nvPr>
        </p:nvSpPr>
        <p:spPr>
          <a:xfrm>
            <a:off x="2631748" y="116114"/>
            <a:ext cx="6481762" cy="576263"/>
          </a:xfrm>
        </p:spPr>
        <p:txBody>
          <a:bodyPr/>
          <a:lstStyle/>
          <a:p>
            <a:r>
              <a:rPr lang="de-DE" dirty="0" smtClean="0"/>
              <a:t>Messablauf</a:t>
            </a:r>
            <a:endParaRPr lang="de-DE" dirty="0"/>
          </a:p>
        </p:txBody>
      </p:sp>
    </p:spTree>
    <p:extLst>
      <p:ext uri="{BB962C8B-B14F-4D97-AF65-F5344CB8AC3E}">
        <p14:creationId xmlns:p14="http://schemas.microsoft.com/office/powerpoint/2010/main" val="2950068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 xmlns:a16="http://schemas.microsoft.com/office/drawing/2014/main"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Louis Wagner</a:t>
            </a:r>
          </a:p>
        </p:txBody>
      </p:sp>
    </p:spTree>
    <p:extLst>
      <p:ext uri="{BB962C8B-B14F-4D97-AF65-F5344CB8AC3E}">
        <p14:creationId xmlns:p14="http://schemas.microsoft.com/office/powerpoint/2010/main" val="34763826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3293209"/>
          </a:xfrm>
          <a:prstGeom prst="rect">
            <a:avLst/>
          </a:prstGeom>
          <a:noFill/>
        </p:spPr>
        <p:txBody>
          <a:bodyPr wrap="square" rtlCol="0">
            <a:spAutoFit/>
          </a:bodyPr>
          <a:lstStyle/>
          <a:p>
            <a:r>
              <a:rPr lang="de-DE" sz="2400" b="1" dirty="0"/>
              <a:t>Datenauswertung – </a:t>
            </a:r>
            <a:r>
              <a:rPr lang="de-DE" sz="2400" b="1" dirty="0" err="1"/>
              <a:t>Preprocessing</a:t>
            </a:r>
            <a:r>
              <a:rPr lang="de-DE" sz="2400" b="1" dirty="0"/>
              <a:t> und ICA</a:t>
            </a:r>
          </a:p>
          <a:p>
            <a:endParaRPr lang="de-DE" sz="2400" b="1" dirty="0"/>
          </a:p>
          <a:p>
            <a:endParaRPr lang="de-DE" dirty="0"/>
          </a:p>
          <a:p>
            <a:pPr marL="342900" indent="-342900">
              <a:buFontTx/>
              <a:buChar char="-"/>
            </a:pPr>
            <a:r>
              <a:rPr lang="de-DE" dirty="0"/>
              <a:t>Spezielles Augenmerk auf alpha-Aktivität (8-13Hz) und Thetaaktivität(13-18Hz) Zusammenhang zwischen erhöhter Konzentration (speziell Ausblenden von überflüssigen Informationen)</a:t>
            </a:r>
          </a:p>
          <a:p>
            <a:pPr marL="342900" indent="-342900">
              <a:buFontTx/>
              <a:buChar char="-"/>
            </a:pPr>
            <a:r>
              <a:rPr lang="de-DE" dirty="0"/>
              <a:t>Filterung des EEG Signals: entfernen von Rauschen und Artefakten</a:t>
            </a:r>
          </a:p>
          <a:p>
            <a:pPr marL="342900" indent="-342900">
              <a:buFontTx/>
              <a:buChar char="-"/>
            </a:pPr>
            <a:r>
              <a:rPr lang="de-DE" dirty="0"/>
              <a:t>Herausarbeiten der Hirnaktivität</a:t>
            </a:r>
          </a:p>
          <a:p>
            <a:pPr marL="342900" indent="-342900">
              <a:buFontTx/>
              <a:buChar char="-"/>
            </a:pPr>
            <a:r>
              <a:rPr lang="de-DE" dirty="0"/>
              <a:t>Hinterher objektive Bewertung der </a:t>
            </a:r>
            <a:r>
              <a:rPr lang="de-DE" dirty="0" err="1"/>
              <a:t>Anstrenungsleistung</a:t>
            </a:r>
            <a:endParaRPr lang="de-DE" dirty="0"/>
          </a:p>
          <a:p>
            <a:pPr marL="342900" indent="-342900">
              <a:buFontTx/>
              <a:buChar char="-"/>
            </a:pPr>
            <a:endParaRPr lang="de-DE" dirty="0"/>
          </a:p>
        </p:txBody>
      </p:sp>
    </p:spTree>
    <p:extLst>
      <p:ext uri="{BB962C8B-B14F-4D97-AF65-F5344CB8AC3E}">
        <p14:creationId xmlns:p14="http://schemas.microsoft.com/office/powerpoint/2010/main" val="165970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4462760"/>
          </a:xfrm>
          <a:prstGeom prst="rect">
            <a:avLst/>
          </a:prstGeom>
          <a:noFill/>
        </p:spPr>
        <p:txBody>
          <a:bodyPr wrap="square" rtlCol="0">
            <a:spAutoFit/>
          </a:bodyPr>
          <a:lstStyle/>
          <a:p>
            <a:r>
              <a:rPr lang="de-DE" sz="2400" b="1" dirty="0"/>
              <a:t>Datenauswertung – </a:t>
            </a:r>
            <a:r>
              <a:rPr lang="de-DE" sz="2400" b="1" dirty="0" err="1"/>
              <a:t>Preprocessing</a:t>
            </a:r>
            <a:r>
              <a:rPr lang="de-DE" sz="2400" b="1" dirty="0"/>
              <a:t> mit EEGLAB</a:t>
            </a:r>
          </a:p>
          <a:p>
            <a:endParaRPr lang="de-DE" dirty="0"/>
          </a:p>
          <a:p>
            <a:pPr marL="342900" indent="-342900">
              <a:buFontTx/>
              <a:buChar char="-"/>
            </a:pPr>
            <a:r>
              <a:rPr lang="de-DE" dirty="0"/>
              <a:t>Zuschneiden der Rohdaten</a:t>
            </a:r>
          </a:p>
          <a:p>
            <a:pPr marL="342900" indent="-342900">
              <a:buFontTx/>
              <a:buChar char="-"/>
            </a:pPr>
            <a:r>
              <a:rPr lang="de-DE" dirty="0" err="1"/>
              <a:t>Chanlocs</a:t>
            </a:r>
            <a:r>
              <a:rPr lang="de-DE" dirty="0"/>
              <a:t>. Einfügen</a:t>
            </a:r>
          </a:p>
          <a:p>
            <a:pPr marL="342900" indent="-342900">
              <a:buFontTx/>
              <a:buChar char="-"/>
            </a:pPr>
            <a:r>
              <a:rPr lang="de-DE" dirty="0" err="1"/>
              <a:t>Highpassfilter</a:t>
            </a:r>
            <a:r>
              <a:rPr lang="de-DE" dirty="0"/>
              <a:t> zum entfernen von </a:t>
            </a:r>
            <a:r>
              <a:rPr lang="de-DE" dirty="0" err="1"/>
              <a:t>baseline</a:t>
            </a:r>
            <a:r>
              <a:rPr lang="de-DE" dirty="0"/>
              <a:t> </a:t>
            </a:r>
            <a:r>
              <a:rPr lang="de-DE" dirty="0" err="1"/>
              <a:t>drifts</a:t>
            </a:r>
            <a:endParaRPr lang="de-DE" dirty="0"/>
          </a:p>
          <a:p>
            <a:pPr marL="342900" indent="-342900">
              <a:buFontTx/>
              <a:buChar char="-"/>
            </a:pPr>
            <a:r>
              <a:rPr lang="de-DE" dirty="0"/>
              <a:t>Entfernen und Interpolieren von schlechten Kanälen</a:t>
            </a:r>
          </a:p>
          <a:p>
            <a:pPr marL="342900" indent="-342900">
              <a:buFontTx/>
              <a:buChar char="-"/>
            </a:pPr>
            <a:r>
              <a:rPr lang="de-DE" dirty="0"/>
              <a:t>50Hz Rauschen rausfiltern (</a:t>
            </a:r>
            <a:r>
              <a:rPr lang="de-DE" dirty="0" err="1"/>
              <a:t>Lowpass</a:t>
            </a:r>
            <a:r>
              <a:rPr lang="de-DE" dirty="0"/>
              <a:t>-, </a:t>
            </a:r>
            <a:r>
              <a:rPr lang="de-DE" dirty="0" err="1"/>
              <a:t>Notchfilter</a:t>
            </a:r>
            <a:r>
              <a:rPr lang="de-DE" dirty="0"/>
              <a:t>, </a:t>
            </a:r>
            <a:r>
              <a:rPr lang="de-DE" dirty="0" err="1"/>
              <a:t>Cleanline</a:t>
            </a:r>
            <a:r>
              <a:rPr lang="de-DE" dirty="0"/>
              <a:t> </a:t>
            </a:r>
            <a:r>
              <a:rPr lang="de-DE" dirty="0" err="1"/>
              <a:t>toolbox</a:t>
            </a:r>
            <a:r>
              <a:rPr lang="de-DE" dirty="0"/>
              <a:t>)</a:t>
            </a:r>
          </a:p>
          <a:p>
            <a:pPr marL="342900" indent="-342900">
              <a:buFontTx/>
              <a:buChar char="-"/>
            </a:pPr>
            <a:r>
              <a:rPr lang="de-DE" dirty="0"/>
              <a:t>Entfernen von weiteren Artefakten mit Hilfe von ICA (</a:t>
            </a:r>
            <a:r>
              <a:rPr lang="de-DE" dirty="0" err="1"/>
              <a:t>Independant</a:t>
            </a:r>
            <a:r>
              <a:rPr lang="de-DE" dirty="0"/>
              <a:t> </a:t>
            </a:r>
            <a:r>
              <a:rPr lang="de-DE" dirty="0" err="1"/>
              <a:t>Component</a:t>
            </a:r>
            <a:r>
              <a:rPr lang="de-DE" dirty="0"/>
              <a:t> Analysis)</a:t>
            </a:r>
          </a:p>
          <a:p>
            <a:pPr marL="342900" indent="-342900">
              <a:buFontTx/>
              <a:buChar char="-"/>
            </a:pPr>
            <a:endParaRPr lang="de-DE" dirty="0"/>
          </a:p>
          <a:p>
            <a:pPr marL="342900" indent="-342900">
              <a:buFontTx/>
              <a:buChar char="-"/>
            </a:pPr>
            <a:endParaRPr lang="de-DE" dirty="0"/>
          </a:p>
          <a:p>
            <a:pPr marL="342900" indent="-342900">
              <a:buFontTx/>
              <a:buChar char="-"/>
            </a:pPr>
            <a:endParaRPr lang="de-DE" dirty="0"/>
          </a:p>
          <a:p>
            <a:pPr marL="342900" indent="-342900">
              <a:buFontTx/>
              <a:buChar char="-"/>
            </a:pPr>
            <a:endParaRPr lang="de-DE" dirty="0"/>
          </a:p>
          <a:p>
            <a:pPr marL="342900" indent="-342900">
              <a:buFontTx/>
              <a:buChar char="-"/>
            </a:pPr>
            <a:endParaRPr lang="de-DE" dirty="0"/>
          </a:p>
        </p:txBody>
      </p:sp>
    </p:spTree>
    <p:extLst>
      <p:ext uri="{BB962C8B-B14F-4D97-AF65-F5344CB8AC3E}">
        <p14:creationId xmlns:p14="http://schemas.microsoft.com/office/powerpoint/2010/main" val="19781963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369880"/>
          </a:xfrm>
          <a:prstGeom prst="rect">
            <a:avLst/>
          </a:prstGeom>
          <a:noFill/>
        </p:spPr>
        <p:txBody>
          <a:bodyPr wrap="square" rtlCol="0">
            <a:spAutoFit/>
          </a:bodyPr>
          <a:lstStyle/>
          <a:p>
            <a:r>
              <a:rPr lang="de-DE" sz="2400" b="1" dirty="0"/>
              <a:t>Datenauswertung – Was macht ICA?</a:t>
            </a:r>
          </a:p>
          <a:p>
            <a:endParaRPr lang="de-DE" sz="2400" b="1" dirty="0"/>
          </a:p>
          <a:p>
            <a:r>
              <a:rPr lang="de-DE" sz="1600" b="1" dirty="0"/>
              <a:t>Verrauschtes Signal</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 xmlns:a16="http://schemas.microsoft.com/office/drawing/2014/main" id="{4A543AA9-ED5A-425A-999D-03106B2C9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526" y="2317387"/>
            <a:ext cx="5534519" cy="4150890"/>
          </a:xfrm>
          <a:prstGeom prst="rect">
            <a:avLst/>
          </a:prstGeom>
        </p:spPr>
      </p:pic>
    </p:spTree>
    <p:extLst>
      <p:ext uri="{BB962C8B-B14F-4D97-AF65-F5344CB8AC3E}">
        <p14:creationId xmlns:p14="http://schemas.microsoft.com/office/powerpoint/2010/main" val="14162614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369880"/>
          </a:xfrm>
          <a:prstGeom prst="rect">
            <a:avLst/>
          </a:prstGeom>
          <a:noFill/>
        </p:spPr>
        <p:txBody>
          <a:bodyPr wrap="square" rtlCol="0">
            <a:spAutoFit/>
          </a:bodyPr>
          <a:lstStyle/>
          <a:p>
            <a:r>
              <a:rPr lang="de-DE" sz="2400" b="1" dirty="0"/>
              <a:t>Datenauswertung – Was macht ICA?</a:t>
            </a:r>
          </a:p>
          <a:p>
            <a:endParaRPr lang="de-DE" sz="2400" b="1" dirty="0"/>
          </a:p>
          <a:p>
            <a:r>
              <a:rPr lang="de-DE" sz="1600" b="1" dirty="0"/>
              <a:t>Einzelne Komponenten</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4" name="Grafik 3">
            <a:extLst>
              <a:ext uri="{FF2B5EF4-FFF2-40B4-BE49-F238E27FC236}">
                <a16:creationId xmlns="" xmlns:a16="http://schemas.microsoft.com/office/drawing/2014/main" id="{FA4A59A5-1EC1-42D8-B52C-E5C17E528B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82" y="2254976"/>
            <a:ext cx="6137365" cy="4603024"/>
          </a:xfrm>
          <a:prstGeom prst="rect">
            <a:avLst/>
          </a:prstGeom>
        </p:spPr>
      </p:pic>
    </p:spTree>
    <p:extLst>
      <p:ext uri="{BB962C8B-B14F-4D97-AF65-F5344CB8AC3E}">
        <p14:creationId xmlns:p14="http://schemas.microsoft.com/office/powerpoint/2010/main" val="11952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BB904BA6-1482-4854-BC43-426C6DE3678C}"/>
              </a:ext>
            </a:extLst>
          </p:cNvPr>
          <p:cNvSpPr>
            <a:spLocks noGrp="1"/>
          </p:cNvSpPr>
          <p:nvPr>
            <p:ph type="title"/>
          </p:nvPr>
        </p:nvSpPr>
        <p:spPr/>
        <p:txBody>
          <a:bodyPr/>
          <a:lstStyle/>
          <a:p>
            <a:r>
              <a:rPr lang="de-DE" dirty="0"/>
              <a:t>Praxisphase</a:t>
            </a:r>
          </a:p>
        </p:txBody>
      </p:sp>
      <p:sp>
        <p:nvSpPr>
          <p:cNvPr id="3" name="Inhaltsplatzhalter 2">
            <a:extLst>
              <a:ext uri="{FF2B5EF4-FFF2-40B4-BE49-F238E27FC236}">
                <a16:creationId xmlns="" xmlns:a16="http://schemas.microsoft.com/office/drawing/2014/main" id="{AB484BC0-2D44-49E2-A766-686973AB0F07}"/>
              </a:ext>
            </a:extLst>
          </p:cNvPr>
          <p:cNvSpPr>
            <a:spLocks noGrp="1"/>
          </p:cNvSpPr>
          <p:nvPr>
            <p:ph idx="1"/>
          </p:nvPr>
        </p:nvSpPr>
        <p:spPr/>
        <p:txBody>
          <a:bodyPr/>
          <a:lstStyle/>
          <a:p>
            <a:pPr marL="0" indent="0">
              <a:buNone/>
            </a:pPr>
            <a:r>
              <a:rPr lang="de-DE" sz="2400" dirty="0"/>
              <a:t>		</a:t>
            </a:r>
            <a:endParaRPr lang="de-DE" sz="2000" dirty="0"/>
          </a:p>
          <a:p>
            <a:endParaRPr lang="de-DE" sz="2000" dirty="0"/>
          </a:p>
          <a:p>
            <a:r>
              <a:rPr lang="de-DE" sz="2000" dirty="0"/>
              <a:t>Biosignalverarbeitung von aufgenommenen Datensätzen mit </a:t>
            </a:r>
            <a:r>
              <a:rPr lang="de-DE" sz="2000" dirty="0" err="1"/>
              <a:t>MatLab</a:t>
            </a:r>
            <a:endParaRPr lang="de-DE" sz="2000" dirty="0"/>
          </a:p>
          <a:p>
            <a:endParaRPr lang="de-DE" sz="2000" dirty="0"/>
          </a:p>
          <a:p>
            <a:r>
              <a:rPr lang="de-DE" sz="2000" dirty="0"/>
              <a:t>Programme für verschiedene Signaltypen, unterschiedliche Auswerteverfahren</a:t>
            </a:r>
          </a:p>
          <a:p>
            <a:endParaRPr lang="de-DE" sz="2000" dirty="0"/>
          </a:p>
          <a:p>
            <a:r>
              <a:rPr lang="de-DE" sz="2000" dirty="0"/>
              <a:t>Biofeedback Systeme (,,Rückmeldung‘‘ physiologischer Funktionen des Körpers)</a:t>
            </a:r>
          </a:p>
          <a:p>
            <a:endParaRPr lang="de-DE" dirty="0"/>
          </a:p>
          <a:p>
            <a:pPr marL="0" indent="0">
              <a:buNone/>
            </a:pPr>
            <a:endParaRPr lang="de-DE" dirty="0"/>
          </a:p>
        </p:txBody>
      </p:sp>
    </p:spTree>
    <p:extLst>
      <p:ext uri="{BB962C8B-B14F-4D97-AF65-F5344CB8AC3E}">
        <p14:creationId xmlns:p14="http://schemas.microsoft.com/office/powerpoint/2010/main" val="1765653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369880"/>
          </a:xfrm>
          <a:prstGeom prst="rect">
            <a:avLst/>
          </a:prstGeom>
          <a:noFill/>
        </p:spPr>
        <p:txBody>
          <a:bodyPr wrap="square" rtlCol="0">
            <a:spAutoFit/>
          </a:bodyPr>
          <a:lstStyle/>
          <a:p>
            <a:r>
              <a:rPr lang="de-DE" sz="2400" b="1" dirty="0"/>
              <a:t>Datenauswertung – Betrachtung der Komponenten</a:t>
            </a:r>
          </a:p>
          <a:p>
            <a:endParaRPr lang="de-DE" sz="2400" b="1" dirty="0"/>
          </a:p>
          <a:p>
            <a:endParaRPr lang="de-DE" sz="1600" b="1" dirty="0"/>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 xmlns:a16="http://schemas.microsoft.com/office/drawing/2014/main" id="{9E69A8D5-CBF0-46E4-8CEA-12BFA7527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6848" y="1668598"/>
            <a:ext cx="6443254" cy="4960283"/>
          </a:xfrm>
          <a:prstGeom prst="rect">
            <a:avLst/>
          </a:prstGeom>
        </p:spPr>
      </p:pic>
    </p:spTree>
    <p:extLst>
      <p:ext uri="{BB962C8B-B14F-4D97-AF65-F5344CB8AC3E}">
        <p14:creationId xmlns:p14="http://schemas.microsoft.com/office/powerpoint/2010/main" val="8251049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1754326"/>
          </a:xfrm>
          <a:prstGeom prst="rect">
            <a:avLst/>
          </a:prstGeom>
          <a:noFill/>
        </p:spPr>
        <p:txBody>
          <a:bodyPr wrap="square" rtlCol="0">
            <a:spAutoFit/>
          </a:bodyPr>
          <a:lstStyle/>
          <a:p>
            <a:r>
              <a:rPr lang="de-DE" sz="2400" b="1" dirty="0"/>
              <a:t>Datenauswertung – Betrachtung der Komponenten</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 xmlns:a16="http://schemas.microsoft.com/office/drawing/2014/main" id="{DD4C76CF-FF06-44F7-845A-4CFAC57589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409" y="1778315"/>
            <a:ext cx="5969181" cy="4687991"/>
          </a:xfrm>
          <a:prstGeom prst="rect">
            <a:avLst/>
          </a:prstGeom>
        </p:spPr>
      </p:pic>
    </p:spTree>
    <p:extLst>
      <p:ext uri="{BB962C8B-B14F-4D97-AF65-F5344CB8AC3E}">
        <p14:creationId xmlns:p14="http://schemas.microsoft.com/office/powerpoint/2010/main" val="117449813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1754326"/>
          </a:xfrm>
          <a:prstGeom prst="rect">
            <a:avLst/>
          </a:prstGeom>
          <a:noFill/>
        </p:spPr>
        <p:txBody>
          <a:bodyPr wrap="square" rtlCol="0">
            <a:spAutoFit/>
          </a:bodyPr>
          <a:lstStyle/>
          <a:p>
            <a:r>
              <a:rPr lang="de-DE" sz="2400" b="1" dirty="0"/>
              <a:t>Datenauswertung – Betrachtung der Komponenten</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4" name="Grafik 3">
            <a:extLst>
              <a:ext uri="{FF2B5EF4-FFF2-40B4-BE49-F238E27FC236}">
                <a16:creationId xmlns="" xmlns:a16="http://schemas.microsoft.com/office/drawing/2014/main" id="{ACB041E0-D597-4067-9AF0-4840496C71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2214" y="1994254"/>
            <a:ext cx="4247409" cy="4671694"/>
          </a:xfrm>
          <a:prstGeom prst="rect">
            <a:avLst/>
          </a:prstGeom>
        </p:spPr>
      </p:pic>
    </p:spTree>
    <p:extLst>
      <p:ext uri="{BB962C8B-B14F-4D97-AF65-F5344CB8AC3E}">
        <p14:creationId xmlns:p14="http://schemas.microsoft.com/office/powerpoint/2010/main" val="6239055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123658"/>
          </a:xfrm>
          <a:prstGeom prst="rect">
            <a:avLst/>
          </a:prstGeom>
          <a:noFill/>
        </p:spPr>
        <p:txBody>
          <a:bodyPr wrap="square" rtlCol="0">
            <a:spAutoFit/>
          </a:bodyPr>
          <a:lstStyle/>
          <a:p>
            <a:r>
              <a:rPr lang="de-DE" sz="2400" b="1" dirty="0"/>
              <a:t>Datenauswertung – Objektiver Vergleich der Anstrengung</a:t>
            </a:r>
          </a:p>
          <a:p>
            <a:r>
              <a:rPr lang="de-DE" b="1" dirty="0"/>
              <a:t>Alpha (8-13Hz) und Theta(14-18Hz) Power</a:t>
            </a:r>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3" name="Grafik 2">
            <a:extLst>
              <a:ext uri="{FF2B5EF4-FFF2-40B4-BE49-F238E27FC236}">
                <a16:creationId xmlns="" xmlns:a16="http://schemas.microsoft.com/office/drawing/2014/main" id="{7A06B6B7-49DD-4991-8494-B771B777F1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906" y="2058493"/>
            <a:ext cx="8325139" cy="4576835"/>
          </a:xfrm>
          <a:prstGeom prst="rect">
            <a:avLst/>
          </a:prstGeom>
        </p:spPr>
      </p:pic>
    </p:spTree>
    <p:extLst>
      <p:ext uri="{BB962C8B-B14F-4D97-AF65-F5344CB8AC3E}">
        <p14:creationId xmlns:p14="http://schemas.microsoft.com/office/powerpoint/2010/main" val="185048559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435906" y="1132447"/>
            <a:ext cx="8325139" cy="2492990"/>
          </a:xfrm>
          <a:prstGeom prst="rect">
            <a:avLst/>
          </a:prstGeom>
          <a:noFill/>
        </p:spPr>
        <p:txBody>
          <a:bodyPr wrap="square" rtlCol="0">
            <a:spAutoFit/>
          </a:bodyPr>
          <a:lstStyle/>
          <a:p>
            <a:r>
              <a:rPr lang="de-DE" sz="2400" b="1" dirty="0"/>
              <a:t>Datenauswertung – Objektiver Vergleich der Anstrengung </a:t>
            </a:r>
          </a:p>
          <a:p>
            <a:r>
              <a:rPr lang="de-DE" b="1" dirty="0"/>
              <a:t>Ole </a:t>
            </a:r>
            <a:r>
              <a:rPr lang="de-DE" b="1" dirty="0" err="1"/>
              <a:t>osc</a:t>
            </a:r>
            <a:r>
              <a:rPr lang="de-DE" b="1" dirty="0"/>
              <a:t> Kanäle 61 und 62</a:t>
            </a:r>
          </a:p>
          <a:p>
            <a:endParaRPr lang="de-DE" sz="2400" b="1" dirty="0"/>
          </a:p>
          <a:p>
            <a:endParaRPr lang="de-DE" sz="2400" b="1" dirty="0"/>
          </a:p>
          <a:p>
            <a:endParaRPr lang="de-DE" dirty="0"/>
          </a:p>
          <a:p>
            <a:pPr marL="342900" indent="-342900">
              <a:buFontTx/>
              <a:buChar char="-"/>
            </a:pPr>
            <a:endParaRPr lang="de-DE" dirty="0"/>
          </a:p>
          <a:p>
            <a:pPr marL="342900" indent="-342900">
              <a:buFontTx/>
              <a:buChar char="-"/>
            </a:pPr>
            <a:endParaRPr lang="de-DE" dirty="0"/>
          </a:p>
        </p:txBody>
      </p:sp>
      <p:pic>
        <p:nvPicPr>
          <p:cNvPr id="4" name="Grafik 3">
            <a:extLst>
              <a:ext uri="{FF2B5EF4-FFF2-40B4-BE49-F238E27FC236}">
                <a16:creationId xmlns="" xmlns:a16="http://schemas.microsoft.com/office/drawing/2014/main" id="{5576D787-0580-4D13-BBA7-E77A7F45A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8" y="1851334"/>
            <a:ext cx="8668337" cy="5130015"/>
          </a:xfrm>
          <a:prstGeom prst="rect">
            <a:avLst/>
          </a:prstGeom>
        </p:spPr>
      </p:pic>
    </p:spTree>
    <p:extLst>
      <p:ext uri="{BB962C8B-B14F-4D97-AF65-F5344CB8AC3E}">
        <p14:creationId xmlns:p14="http://schemas.microsoft.com/office/powerpoint/2010/main" val="48442226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 xmlns:a16="http://schemas.microsoft.com/office/drawing/2014/main"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Victoria Shi</a:t>
            </a:r>
          </a:p>
        </p:txBody>
      </p:sp>
    </p:spTree>
    <p:extLst>
      <p:ext uri="{BB962C8B-B14F-4D97-AF65-F5344CB8AC3E}">
        <p14:creationId xmlns:p14="http://schemas.microsoft.com/office/powerpoint/2010/main" val="382907494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0"/>
          <p:cNvSpPr txBox="1"/>
          <p:nvPr/>
        </p:nvSpPr>
        <p:spPr>
          <a:xfrm>
            <a:off x="939123" y="1706951"/>
            <a:ext cx="6372708" cy="33239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de-DE" sz="2000" dirty="0">
                <a:latin typeface="+mj-lt"/>
              </a:rPr>
              <a:t>Elektrodermale Reaktion (engl.: </a:t>
            </a:r>
            <a:r>
              <a:rPr lang="de-DE" sz="2000" dirty="0" err="1">
                <a:latin typeface="+mj-lt"/>
              </a:rPr>
              <a:t>electrodermal</a:t>
            </a:r>
            <a:r>
              <a:rPr lang="de-DE" sz="2000" dirty="0">
                <a:latin typeface="+mj-lt"/>
              </a:rPr>
              <a:t> </a:t>
            </a:r>
            <a:r>
              <a:rPr lang="de-DE" sz="2000" dirty="0" err="1">
                <a:latin typeface="+mj-lt"/>
              </a:rPr>
              <a:t>activity</a:t>
            </a:r>
            <a:r>
              <a:rPr lang="de-DE" sz="2000" dirty="0">
                <a:latin typeface="+mj-lt"/>
              </a:rPr>
              <a:t> EDA)</a:t>
            </a:r>
          </a:p>
          <a:p>
            <a:pPr marL="342900" indent="-342900">
              <a:lnSpc>
                <a:spcPct val="150000"/>
              </a:lnSpc>
              <a:buFont typeface="Arial" panose="020B0604020202020204" pitchFamily="34" charset="0"/>
              <a:buChar char="•"/>
            </a:pPr>
            <a:r>
              <a:rPr lang="de-DE" sz="2000" dirty="0">
                <a:latin typeface="+mj-lt"/>
              </a:rPr>
              <a:t>Galvanische </a:t>
            </a:r>
            <a:r>
              <a:rPr lang="de-DE" sz="2000" dirty="0" err="1">
                <a:latin typeface="+mj-lt"/>
              </a:rPr>
              <a:t>Hautrekation</a:t>
            </a:r>
            <a:r>
              <a:rPr lang="de-DE" sz="2000" dirty="0">
                <a:latin typeface="+mj-lt"/>
              </a:rPr>
              <a:t> (engl.: </a:t>
            </a:r>
            <a:r>
              <a:rPr lang="de-DE" sz="2000" dirty="0" err="1">
                <a:latin typeface="+mj-lt"/>
              </a:rPr>
              <a:t>galvanic</a:t>
            </a:r>
            <a:r>
              <a:rPr lang="de-DE" sz="2000" dirty="0">
                <a:latin typeface="+mj-lt"/>
              </a:rPr>
              <a:t> </a:t>
            </a:r>
            <a:r>
              <a:rPr lang="de-DE" sz="2000" dirty="0" err="1">
                <a:latin typeface="+mj-lt"/>
              </a:rPr>
              <a:t>skin</a:t>
            </a:r>
            <a:r>
              <a:rPr lang="de-DE" sz="2000" dirty="0">
                <a:latin typeface="+mj-lt"/>
              </a:rPr>
              <a:t> </a:t>
            </a:r>
            <a:r>
              <a:rPr lang="de-DE" sz="2000" dirty="0" err="1">
                <a:latin typeface="+mj-lt"/>
              </a:rPr>
              <a:t>response</a:t>
            </a:r>
            <a:r>
              <a:rPr lang="de-DE" sz="2000" dirty="0">
                <a:latin typeface="+mj-lt"/>
              </a:rPr>
              <a:t> GSR)</a:t>
            </a:r>
          </a:p>
          <a:p>
            <a:pPr marL="342900" indent="-342900">
              <a:lnSpc>
                <a:spcPct val="150000"/>
              </a:lnSpc>
              <a:buFont typeface="Arial" panose="020B0604020202020204" pitchFamily="34" charset="0"/>
              <a:buChar char="•"/>
            </a:pPr>
            <a:r>
              <a:rPr lang="de-DE" sz="2000" dirty="0">
                <a:latin typeface="+mj-lt"/>
              </a:rPr>
              <a:t>Leitfähigkeits- und Potentialänderungen der Haut</a:t>
            </a:r>
          </a:p>
          <a:p>
            <a:pPr marL="342900" indent="-342900">
              <a:lnSpc>
                <a:spcPct val="150000"/>
              </a:lnSpc>
              <a:buFont typeface="Arial" panose="020B0604020202020204" pitchFamily="34" charset="0"/>
              <a:buChar char="•"/>
            </a:pPr>
            <a:endParaRPr lang="de-DE" sz="2000" dirty="0">
              <a:latin typeface="+mj-lt"/>
            </a:endParaRPr>
          </a:p>
          <a:p>
            <a:pPr marL="342900" indent="-342900">
              <a:lnSpc>
                <a:spcPct val="150000"/>
              </a:lnSpc>
              <a:buFont typeface="Arial" panose="020B0604020202020204" pitchFamily="34" charset="0"/>
              <a:buChar char="•"/>
            </a:pPr>
            <a:endParaRPr lang="de-DE" sz="2000" dirty="0">
              <a:latin typeface="+mj-lt"/>
            </a:endParaRPr>
          </a:p>
        </p:txBody>
      </p:sp>
      <p:sp>
        <p:nvSpPr>
          <p:cNvPr id="13" name="Textfeld 12"/>
          <p:cNvSpPr txBox="1"/>
          <p:nvPr/>
        </p:nvSpPr>
        <p:spPr>
          <a:xfrm>
            <a:off x="939123" y="4525748"/>
            <a:ext cx="5832648" cy="2400657"/>
          </a:xfrm>
          <a:prstGeom prst="rect">
            <a:avLst/>
          </a:prstGeom>
          <a:noFill/>
        </p:spPr>
        <p:txBody>
          <a:bodyPr wrap="square" rtlCol="0">
            <a:spAutoFit/>
          </a:bodyPr>
          <a:lstStyle/>
          <a:p>
            <a:pPr>
              <a:lnSpc>
                <a:spcPct val="150000"/>
              </a:lnSpc>
            </a:pPr>
            <a:r>
              <a:rPr lang="de-DE" sz="2000" b="1" dirty="0"/>
              <a:t>Idee:</a:t>
            </a:r>
            <a:endParaRPr lang="de-DE" sz="2000" dirty="0"/>
          </a:p>
          <a:p>
            <a:pPr marL="342900" indent="-342900">
              <a:lnSpc>
                <a:spcPct val="150000"/>
              </a:lnSpc>
              <a:buFont typeface="Arial" panose="020B0604020202020204" pitchFamily="34" charset="0"/>
              <a:buChar char="•"/>
            </a:pPr>
            <a:r>
              <a:rPr lang="de-DE" sz="2000" dirty="0"/>
              <a:t>Messung der </a:t>
            </a:r>
            <a:r>
              <a:rPr lang="de-DE" sz="2000" dirty="0" smtClean="0"/>
              <a:t>Spannung zwischen </a:t>
            </a:r>
            <a:r>
              <a:rPr lang="de-DE" sz="2000" dirty="0"/>
              <a:t>zwei Elektroden bei </a:t>
            </a:r>
            <a:r>
              <a:rPr lang="de-DE" dirty="0" smtClean="0"/>
              <a:t>geringem konstanten Strom </a:t>
            </a:r>
            <a:endParaRPr lang="de-DE" sz="2000" dirty="0"/>
          </a:p>
          <a:p>
            <a:pPr>
              <a:lnSpc>
                <a:spcPct val="150000"/>
              </a:lnSpc>
            </a:pPr>
            <a:r>
              <a:rPr lang="de-DE" sz="2000" dirty="0"/>
              <a:t>	-&gt; Ohm‘sches Gesetz</a:t>
            </a:r>
          </a:p>
          <a:p>
            <a:pPr>
              <a:lnSpc>
                <a:spcPct val="150000"/>
              </a:lnSpc>
            </a:pPr>
            <a:r>
              <a:rPr lang="de-DE" sz="2000" dirty="0"/>
              <a:t> </a:t>
            </a:r>
          </a:p>
        </p:txBody>
      </p:sp>
      <p:sp>
        <p:nvSpPr>
          <p:cNvPr id="6" name="Textfeld 5"/>
          <p:cNvSpPr txBox="1"/>
          <p:nvPr/>
        </p:nvSpPr>
        <p:spPr>
          <a:xfrm>
            <a:off x="750437" y="1069367"/>
            <a:ext cx="4136572" cy="1046440"/>
          </a:xfrm>
          <a:prstGeom prst="rect">
            <a:avLst/>
          </a:prstGeom>
          <a:noFill/>
        </p:spPr>
        <p:txBody>
          <a:bodyPr wrap="square" rtlCol="0">
            <a:spAutoFit/>
          </a:bodyPr>
          <a:lstStyle/>
          <a:p>
            <a:r>
              <a:rPr lang="de-DE" sz="2400" b="1" dirty="0"/>
              <a:t>Hautleitfähigkeit </a:t>
            </a:r>
            <a:r>
              <a:rPr lang="de-DE" sz="1400" dirty="0" smtClean="0"/>
              <a:t>[3]</a:t>
            </a:r>
            <a:r>
              <a:rPr lang="de-DE" sz="2400" b="1" dirty="0"/>
              <a:t/>
            </a:r>
            <a:br>
              <a:rPr lang="de-DE" sz="2400" b="1" dirty="0"/>
            </a:br>
            <a:endParaRPr lang="de-DE" sz="1800" dirty="0"/>
          </a:p>
          <a:p>
            <a:endParaRPr lang="de-DE" dirty="0"/>
          </a:p>
        </p:txBody>
      </p:sp>
    </p:spTree>
    <p:extLst>
      <p:ext uri="{BB962C8B-B14F-4D97-AF65-F5344CB8AC3E}">
        <p14:creationId xmlns:p14="http://schemas.microsoft.com/office/powerpoint/2010/main" val="416113834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853643" y="1134549"/>
            <a:ext cx="3600400" cy="461665"/>
          </a:xfrm>
          <a:prstGeom prst="rect">
            <a:avLst/>
          </a:prstGeom>
          <a:noFill/>
        </p:spPr>
        <p:txBody>
          <a:bodyPr wrap="square" rtlCol="0">
            <a:spAutoFit/>
          </a:bodyPr>
          <a:lstStyle/>
          <a:p>
            <a:r>
              <a:rPr lang="de-DE" sz="2400" b="1" dirty="0"/>
              <a:t>Hautleitfähigkeit </a:t>
            </a:r>
            <a:r>
              <a:rPr lang="de-DE" sz="1100" dirty="0" smtClean="0"/>
              <a:t>[3],[</a:t>
            </a:r>
            <a:r>
              <a:rPr lang="de-DE" sz="1100" dirty="0"/>
              <a:t>4</a:t>
            </a:r>
            <a:r>
              <a:rPr lang="de-DE" sz="1100" dirty="0" smtClean="0"/>
              <a:t>],[</a:t>
            </a:r>
            <a:r>
              <a:rPr lang="de-DE" sz="1100" dirty="0"/>
              <a:t>5</a:t>
            </a:r>
            <a:r>
              <a:rPr lang="de-DE" sz="1100" dirty="0" smtClean="0"/>
              <a:t>]</a:t>
            </a:r>
            <a:endParaRPr lang="de-DE" sz="2000" dirty="0"/>
          </a:p>
        </p:txBody>
      </p:sp>
      <p:sp>
        <p:nvSpPr>
          <p:cNvPr id="5" name="Textfeld 4"/>
          <p:cNvSpPr txBox="1"/>
          <p:nvPr/>
        </p:nvSpPr>
        <p:spPr>
          <a:xfrm>
            <a:off x="1085871" y="1987806"/>
            <a:ext cx="6264696"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000" dirty="0"/>
              <a:t>Schweiß = Elektrolytlösung, elektrischer Leiter</a:t>
            </a:r>
          </a:p>
          <a:p>
            <a:pPr marL="285750" indent="-285750">
              <a:lnSpc>
                <a:spcPct val="150000"/>
              </a:lnSpc>
              <a:buFont typeface="Arial" panose="020B0604020202020204" pitchFamily="34" charset="0"/>
              <a:buChar char="•"/>
            </a:pPr>
            <a:r>
              <a:rPr lang="de-DE" sz="2000" dirty="0"/>
              <a:t>Schweißproduktion von </a:t>
            </a:r>
            <a:r>
              <a:rPr lang="de-DE" sz="2000" dirty="0" smtClean="0"/>
              <a:t>Sympathikus </a:t>
            </a:r>
            <a:r>
              <a:rPr lang="de-DE" sz="2000" dirty="0"/>
              <a:t>gesteuert </a:t>
            </a:r>
            <a:br>
              <a:rPr lang="de-DE" sz="2000" dirty="0"/>
            </a:br>
            <a:r>
              <a:rPr lang="de-DE" sz="2000" dirty="0"/>
              <a:t>-&gt; unbewusst</a:t>
            </a:r>
          </a:p>
          <a:p>
            <a:pPr marL="285750" indent="-285750">
              <a:lnSpc>
                <a:spcPct val="150000"/>
              </a:lnSpc>
              <a:buFont typeface="Arial" panose="020B0604020202020204" pitchFamily="34" charset="0"/>
              <a:buChar char="•"/>
            </a:pPr>
            <a:r>
              <a:rPr lang="de-DE" sz="2000" dirty="0"/>
              <a:t>„Emotional </a:t>
            </a:r>
            <a:r>
              <a:rPr lang="de-DE" sz="2000" dirty="0" err="1"/>
              <a:t>sweating</a:t>
            </a:r>
            <a:r>
              <a:rPr lang="de-DE" sz="2000" dirty="0"/>
              <a:t>“:  Hand- und Fußinnenfläche</a:t>
            </a:r>
          </a:p>
          <a:p>
            <a:pPr marL="285750" indent="-285750">
              <a:lnSpc>
                <a:spcPct val="150000"/>
              </a:lnSpc>
              <a:buFont typeface="Arial" panose="020B0604020202020204" pitchFamily="34" charset="0"/>
              <a:buChar char="•"/>
            </a:pPr>
            <a:endParaRPr lang="de-DE" sz="2000" dirty="0"/>
          </a:p>
          <a:p>
            <a:pPr marL="285750" indent="-285750">
              <a:lnSpc>
                <a:spcPct val="150000"/>
              </a:lnSpc>
              <a:buFont typeface="Arial" panose="020B0604020202020204" pitchFamily="34" charset="0"/>
              <a:buChar char="•"/>
            </a:pPr>
            <a:r>
              <a:rPr lang="de-DE" sz="2000" dirty="0"/>
              <a:t>Reflektiert Veränderungen der emotionalen Erregung, Motivation, Aufmerksamkeit</a:t>
            </a:r>
          </a:p>
          <a:p>
            <a:pPr marL="285750" indent="-285750">
              <a:lnSpc>
                <a:spcPct val="150000"/>
              </a:lnSpc>
              <a:buFont typeface="Arial" panose="020B0604020202020204" pitchFamily="34" charset="0"/>
              <a:buChar char="•"/>
            </a:pPr>
            <a:endParaRPr lang="de-DE" sz="2000" dirty="0"/>
          </a:p>
        </p:txBody>
      </p:sp>
    </p:spTree>
    <p:extLst>
      <p:ext uri="{BB962C8B-B14F-4D97-AF65-F5344CB8AC3E}">
        <p14:creationId xmlns:p14="http://schemas.microsoft.com/office/powerpoint/2010/main" val="24829920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p:nvPr/>
        </p:nvPicPr>
        <p:blipFill rotWithShape="1">
          <a:blip r:embed="rId3">
            <a:extLst>
              <a:ext uri="{28A0092B-C50C-407E-A947-70E740481C1C}">
                <a14:useLocalDpi xmlns:a14="http://schemas.microsoft.com/office/drawing/2010/main" val="0"/>
              </a:ext>
            </a:extLst>
          </a:blip>
          <a:srcRect l="1451" t="4566" r="86756" b="58312"/>
          <a:stretch/>
        </p:blipFill>
        <p:spPr bwMode="auto">
          <a:xfrm>
            <a:off x="6659063" y="694726"/>
            <a:ext cx="2484937" cy="3060339"/>
          </a:xfrm>
          <a:prstGeom prst="rect">
            <a:avLst/>
          </a:prstGeom>
          <a:ln>
            <a:noFill/>
          </a:ln>
          <a:extLst>
            <a:ext uri="{53640926-AAD7-44D8-BBD7-CCE9431645EC}">
              <a14:shadowObscured xmlns:a14="http://schemas.microsoft.com/office/drawing/2010/main"/>
            </a:ext>
          </a:extLst>
        </p:spPr>
      </p:pic>
      <p:sp>
        <p:nvSpPr>
          <p:cNvPr id="6" name="Textfeld 5"/>
          <p:cNvSpPr txBox="1"/>
          <p:nvPr/>
        </p:nvSpPr>
        <p:spPr>
          <a:xfrm>
            <a:off x="692950" y="1117933"/>
            <a:ext cx="2664296" cy="461665"/>
          </a:xfrm>
          <a:prstGeom prst="rect">
            <a:avLst/>
          </a:prstGeom>
          <a:noFill/>
        </p:spPr>
        <p:txBody>
          <a:bodyPr wrap="square" rtlCol="0">
            <a:spAutoFit/>
          </a:bodyPr>
          <a:lstStyle/>
          <a:p>
            <a:r>
              <a:rPr lang="de-DE" sz="2400" b="1" dirty="0"/>
              <a:t>Messung </a:t>
            </a:r>
            <a:r>
              <a:rPr lang="de-DE" sz="1100" dirty="0" smtClean="0"/>
              <a:t>[3],[6]</a:t>
            </a:r>
            <a:endParaRPr lang="de-DE" sz="1400" dirty="0"/>
          </a:p>
        </p:txBody>
      </p:sp>
      <p:sp>
        <p:nvSpPr>
          <p:cNvPr id="7" name="Textfeld 6"/>
          <p:cNvSpPr txBox="1"/>
          <p:nvPr/>
        </p:nvSpPr>
        <p:spPr>
          <a:xfrm>
            <a:off x="968722" y="1687354"/>
            <a:ext cx="6391727" cy="470898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sz="2000" dirty="0"/>
              <a:t>Nicht-invasiv </a:t>
            </a:r>
            <a:endParaRPr lang="de-DE" sz="2000" dirty="0" smtClean="0"/>
          </a:p>
          <a:p>
            <a:pPr marL="285750" indent="-285750">
              <a:lnSpc>
                <a:spcPct val="150000"/>
              </a:lnSpc>
              <a:buFont typeface="Arial" panose="020B0604020202020204" pitchFamily="34" charset="0"/>
              <a:buChar char="•"/>
            </a:pPr>
            <a:r>
              <a:rPr lang="de-DE" sz="2000" dirty="0" smtClean="0"/>
              <a:t>Formelzeichen </a:t>
            </a:r>
            <a:r>
              <a:rPr lang="de-DE" sz="2000" dirty="0"/>
              <a:t>C (</a:t>
            </a:r>
            <a:r>
              <a:rPr lang="de-DE" sz="2000" dirty="0" err="1"/>
              <a:t>Conductivity</a:t>
            </a:r>
            <a:r>
              <a:rPr lang="de-DE" sz="2000" dirty="0"/>
              <a:t>), Einheit </a:t>
            </a:r>
            <a:r>
              <a:rPr lang="en-US" sz="2000" dirty="0" err="1"/>
              <a:t>μS</a:t>
            </a:r>
            <a:endParaRPr lang="en-US" sz="2000" dirty="0"/>
          </a:p>
          <a:p>
            <a:pPr marL="285750" indent="-285750">
              <a:lnSpc>
                <a:spcPct val="150000"/>
              </a:lnSpc>
              <a:buFont typeface="Arial" panose="020B0604020202020204" pitchFamily="34" charset="0"/>
              <a:buChar char="•"/>
            </a:pPr>
            <a:r>
              <a:rPr lang="de-DE" sz="2000" dirty="0"/>
              <a:t>Zwei Elektroden an Hautoberfläche</a:t>
            </a:r>
            <a:endParaRPr lang="en-US" sz="2000" dirty="0"/>
          </a:p>
          <a:p>
            <a:pPr marL="285750" indent="-285750">
              <a:lnSpc>
                <a:spcPct val="150000"/>
              </a:lnSpc>
              <a:buFont typeface="Arial" panose="020B0604020202020204" pitchFamily="34" charset="0"/>
              <a:buChar char="•"/>
            </a:pPr>
            <a:r>
              <a:rPr lang="de-DE" sz="2000" dirty="0"/>
              <a:t>Am ersten oder mittleren Gliedern von Zeige- und Mittelfinger (A,B) der nicht dominierenden Hand</a:t>
            </a:r>
          </a:p>
          <a:p>
            <a:pPr marL="285750" indent="-285750">
              <a:lnSpc>
                <a:spcPct val="150000"/>
              </a:lnSpc>
              <a:buFont typeface="Arial" panose="020B0604020202020204" pitchFamily="34" charset="0"/>
              <a:buChar char="•"/>
            </a:pPr>
            <a:r>
              <a:rPr lang="de-DE" sz="2000" dirty="0"/>
              <a:t>Bei viel Bewegung beider Hände: Handfläche (C, D)</a:t>
            </a:r>
          </a:p>
          <a:p>
            <a:pPr marL="285750" indent="-285750">
              <a:lnSpc>
                <a:spcPct val="150000"/>
              </a:lnSpc>
              <a:buFont typeface="Arial" panose="020B0604020202020204" pitchFamily="34" charset="0"/>
              <a:buChar char="•"/>
            </a:pPr>
            <a:endParaRPr lang="de-DE" sz="2000" dirty="0"/>
          </a:p>
          <a:p>
            <a:pPr marL="285750" indent="-285750">
              <a:lnSpc>
                <a:spcPct val="150000"/>
              </a:lnSpc>
              <a:buFont typeface="Arial" panose="020B0604020202020204" pitchFamily="34" charset="0"/>
              <a:buChar char="•"/>
            </a:pPr>
            <a:r>
              <a:rPr lang="de-DE" sz="2000" dirty="0" smtClean="0"/>
              <a:t>Signal zeitverzögert</a:t>
            </a:r>
          </a:p>
          <a:p>
            <a:pPr marL="285750" indent="-285750">
              <a:lnSpc>
                <a:spcPct val="150000"/>
              </a:lnSpc>
              <a:buFont typeface="Arial" panose="020B0604020202020204" pitchFamily="34" charset="0"/>
              <a:buChar char="•"/>
            </a:pPr>
            <a:endParaRPr lang="de-DE" sz="2000" dirty="0"/>
          </a:p>
          <a:p>
            <a:pPr marL="342900" indent="-342900">
              <a:lnSpc>
                <a:spcPct val="150000"/>
              </a:lnSpc>
              <a:buFont typeface="Arial" panose="020B0604020202020204" pitchFamily="34" charset="0"/>
              <a:buChar char="•"/>
            </a:pPr>
            <a:endParaRPr lang="de-DE" sz="2000" b="1" dirty="0"/>
          </a:p>
        </p:txBody>
      </p:sp>
      <p:sp>
        <p:nvSpPr>
          <p:cNvPr id="8" name="Textfeld 7"/>
          <p:cNvSpPr txBox="1"/>
          <p:nvPr/>
        </p:nvSpPr>
        <p:spPr>
          <a:xfrm>
            <a:off x="8225275" y="3040925"/>
            <a:ext cx="684990" cy="430887"/>
          </a:xfrm>
          <a:prstGeom prst="rect">
            <a:avLst/>
          </a:prstGeom>
          <a:noFill/>
        </p:spPr>
        <p:txBody>
          <a:bodyPr wrap="square" rtlCol="0">
            <a:spAutoFit/>
          </a:bodyPr>
          <a:lstStyle/>
          <a:p>
            <a:r>
              <a:rPr lang="de-DE" sz="1050" dirty="0"/>
              <a:t>Quelle: [2]</a:t>
            </a:r>
          </a:p>
        </p:txBody>
      </p:sp>
    </p:spTree>
    <p:extLst>
      <p:ext uri="{BB962C8B-B14F-4D97-AF65-F5344CB8AC3E}">
        <p14:creationId xmlns:p14="http://schemas.microsoft.com/office/powerpoint/2010/main" val="24829920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837475" y="1132089"/>
            <a:ext cx="4170992" cy="461665"/>
          </a:xfrm>
          <a:prstGeom prst="rect">
            <a:avLst/>
          </a:prstGeom>
          <a:noFill/>
        </p:spPr>
        <p:txBody>
          <a:bodyPr wrap="square" rtlCol="0">
            <a:spAutoFit/>
          </a:bodyPr>
          <a:lstStyle/>
          <a:p>
            <a:r>
              <a:rPr lang="de-DE" sz="2400" b="1" dirty="0"/>
              <a:t>Ergebnis </a:t>
            </a:r>
            <a:r>
              <a:rPr lang="de-DE" sz="1400" dirty="0" smtClean="0"/>
              <a:t>[6]</a:t>
            </a:r>
            <a:endParaRPr lang="de-DE" sz="24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10" y="1610527"/>
            <a:ext cx="8062343" cy="5247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2992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2530AA4-90E8-4B41-83A7-DF66713D129E}"/>
              </a:ext>
            </a:extLst>
          </p:cNvPr>
          <p:cNvSpPr>
            <a:spLocks noGrp="1"/>
          </p:cNvSpPr>
          <p:nvPr>
            <p:ph type="title"/>
          </p:nvPr>
        </p:nvSpPr>
        <p:spPr/>
        <p:txBody>
          <a:bodyPr/>
          <a:lstStyle/>
          <a:p>
            <a:r>
              <a:rPr lang="de-DE" dirty="0"/>
              <a:t>Biofeedback Daten</a:t>
            </a:r>
          </a:p>
        </p:txBody>
      </p:sp>
      <p:sp>
        <p:nvSpPr>
          <p:cNvPr id="3" name="Inhaltsplatzhalter 2">
            <a:extLst>
              <a:ext uri="{FF2B5EF4-FFF2-40B4-BE49-F238E27FC236}">
                <a16:creationId xmlns="" xmlns:a16="http://schemas.microsoft.com/office/drawing/2014/main" id="{5B166CFF-18A8-44F9-9421-328DA37DACEA}"/>
              </a:ext>
            </a:extLst>
          </p:cNvPr>
          <p:cNvSpPr>
            <a:spLocks noGrp="1"/>
          </p:cNvSpPr>
          <p:nvPr>
            <p:ph idx="1"/>
          </p:nvPr>
        </p:nvSpPr>
        <p:spPr/>
        <p:txBody>
          <a:bodyPr/>
          <a:lstStyle/>
          <a:p>
            <a:pPr marL="400050" lvl="1" indent="0">
              <a:buNone/>
            </a:pPr>
            <a:r>
              <a:rPr lang="de-DE" sz="2400" u="sng" dirty="0"/>
              <a:t>Welche physiologischen Funktionen?</a:t>
            </a:r>
          </a:p>
          <a:p>
            <a:pPr marL="400050" lvl="1" indent="0">
              <a:buNone/>
            </a:pPr>
            <a:endParaRPr lang="de-DE" sz="3200" u="sng" dirty="0"/>
          </a:p>
          <a:p>
            <a:r>
              <a:rPr lang="de-DE" sz="2000" dirty="0"/>
              <a:t>EKG (Elektrokardiogramm)</a:t>
            </a:r>
          </a:p>
          <a:p>
            <a:r>
              <a:rPr lang="de-DE" sz="2000" dirty="0"/>
              <a:t>Puls</a:t>
            </a:r>
          </a:p>
          <a:p>
            <a:r>
              <a:rPr lang="de-DE" sz="2000" dirty="0"/>
              <a:t>EDA (Elektro Dermale Aktivität), GSR</a:t>
            </a:r>
          </a:p>
          <a:p>
            <a:r>
              <a:rPr lang="de-DE" sz="2000" dirty="0"/>
              <a:t>Temperatur</a:t>
            </a:r>
          </a:p>
          <a:p>
            <a:r>
              <a:rPr lang="de-DE" sz="2000" dirty="0"/>
              <a:t>O2 Sättigung</a:t>
            </a:r>
          </a:p>
          <a:p>
            <a:r>
              <a:rPr lang="de-DE" sz="2000" dirty="0"/>
              <a:t>Eye Tracker Daten</a:t>
            </a:r>
          </a:p>
          <a:p>
            <a:pPr marL="0" indent="0">
              <a:buNone/>
            </a:pPr>
            <a:r>
              <a:rPr lang="de-DE" sz="2000" dirty="0"/>
              <a:t>     -&gt; Blickanalyse und Pupillenantwort</a:t>
            </a:r>
          </a:p>
          <a:p>
            <a:pPr marL="0" indent="0">
              <a:buNone/>
            </a:pPr>
            <a:endParaRPr lang="de-DE" dirty="0"/>
          </a:p>
          <a:p>
            <a:pPr marL="0" indent="0">
              <a:buNone/>
            </a:pPr>
            <a:endParaRPr lang="de-DE" dirty="0"/>
          </a:p>
          <a:p>
            <a:pPr marL="0" indent="0">
              <a:buNone/>
            </a:pPr>
            <a:endParaRPr lang="de-DE" dirty="0"/>
          </a:p>
        </p:txBody>
      </p:sp>
    </p:spTree>
    <p:extLst>
      <p:ext uri="{BB962C8B-B14F-4D97-AF65-F5344CB8AC3E}">
        <p14:creationId xmlns:p14="http://schemas.microsoft.com/office/powerpoint/2010/main" val="35900654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763757" y="1117957"/>
            <a:ext cx="4170992" cy="461665"/>
          </a:xfrm>
          <a:prstGeom prst="rect">
            <a:avLst/>
          </a:prstGeom>
          <a:noFill/>
        </p:spPr>
        <p:txBody>
          <a:bodyPr wrap="square" rtlCol="0">
            <a:spAutoFit/>
          </a:bodyPr>
          <a:lstStyle/>
          <a:p>
            <a:r>
              <a:rPr lang="de-DE" sz="2400" b="1" dirty="0"/>
              <a:t>Analyse </a:t>
            </a:r>
            <a:r>
              <a:rPr lang="de-DE" sz="1400" dirty="0" smtClean="0"/>
              <a:t>[3],[</a:t>
            </a:r>
            <a:r>
              <a:rPr lang="de-DE" sz="1400" dirty="0"/>
              <a:t>6</a:t>
            </a:r>
            <a:r>
              <a:rPr lang="de-DE" sz="1400" dirty="0" smtClean="0"/>
              <a:t>]</a:t>
            </a:r>
            <a:endParaRPr lang="de-DE" sz="2400" dirty="0"/>
          </a:p>
        </p:txBody>
      </p:sp>
      <p:sp>
        <p:nvSpPr>
          <p:cNvPr id="5" name="Textfeld 4"/>
          <p:cNvSpPr txBox="1"/>
          <p:nvPr/>
        </p:nvSpPr>
        <p:spPr>
          <a:xfrm>
            <a:off x="1025015" y="2153133"/>
            <a:ext cx="6388570" cy="24006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dirty="0"/>
              <a:t>SCL: Tonic Skin </a:t>
            </a:r>
            <a:r>
              <a:rPr lang="de-DE" dirty="0" err="1"/>
              <a:t>Conductance</a:t>
            </a:r>
            <a:r>
              <a:rPr lang="de-DE" dirty="0"/>
              <a:t> Level  -&gt; entfernen</a:t>
            </a:r>
          </a:p>
          <a:p>
            <a:pPr marL="285750" indent="-285750">
              <a:lnSpc>
                <a:spcPct val="150000"/>
              </a:lnSpc>
              <a:buFont typeface="Arial" panose="020B0604020202020204" pitchFamily="34" charset="0"/>
              <a:buChar char="•"/>
            </a:pPr>
            <a:r>
              <a:rPr lang="de-DE" dirty="0"/>
              <a:t>SCR: </a:t>
            </a:r>
            <a:r>
              <a:rPr lang="de-DE" dirty="0" err="1"/>
              <a:t>Phasic</a:t>
            </a:r>
            <a:r>
              <a:rPr lang="de-DE" dirty="0"/>
              <a:t> Skin </a:t>
            </a:r>
            <a:r>
              <a:rPr lang="de-DE" dirty="0" err="1"/>
              <a:t>Conductance</a:t>
            </a:r>
            <a:r>
              <a:rPr lang="de-DE" dirty="0"/>
              <a:t> Response</a:t>
            </a:r>
            <a:br>
              <a:rPr lang="de-DE" dirty="0"/>
            </a:br>
            <a:r>
              <a:rPr lang="de-DE" dirty="0"/>
              <a:t>-&gt; Peaks bestimmen ( &gt; 0.01 </a:t>
            </a:r>
            <a:r>
              <a:rPr lang="en-US" dirty="0" err="1"/>
              <a:t>μS</a:t>
            </a:r>
            <a:r>
              <a:rPr lang="en-US" dirty="0"/>
              <a:t>), </a:t>
            </a:r>
            <a:r>
              <a:rPr lang="en-US" dirty="0" err="1"/>
              <a:t>Zeit</a:t>
            </a:r>
            <a:r>
              <a:rPr lang="en-US" dirty="0"/>
              <a:t> des </a:t>
            </a:r>
            <a:r>
              <a:rPr lang="en-US" dirty="0" err="1"/>
              <a:t>ersten</a:t>
            </a:r>
            <a:r>
              <a:rPr lang="en-US" dirty="0"/>
              <a:t> Peaks</a:t>
            </a:r>
            <a:endParaRPr lang="de-DE" dirty="0"/>
          </a:p>
          <a:p>
            <a:pPr marL="285750" indent="-285750">
              <a:lnSpc>
                <a:spcPct val="150000"/>
              </a:lnSpc>
              <a:buFont typeface="Arial" panose="020B0604020202020204" pitchFamily="34" charset="0"/>
              <a:buChar char="•"/>
            </a:pPr>
            <a:endParaRPr lang="de-DE" dirty="0"/>
          </a:p>
        </p:txBody>
      </p:sp>
    </p:spTree>
    <p:extLst>
      <p:ext uri="{BB962C8B-B14F-4D97-AF65-F5344CB8AC3E}">
        <p14:creationId xmlns:p14="http://schemas.microsoft.com/office/powerpoint/2010/main" val="1029010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rotWithShape="1">
          <a:blip r:embed="rId3">
            <a:extLst>
              <a:ext uri="{28A0092B-C50C-407E-A947-70E740481C1C}">
                <a14:useLocalDpi xmlns:a14="http://schemas.microsoft.com/office/drawing/2010/main" val="0"/>
              </a:ext>
            </a:extLst>
          </a:blip>
          <a:srcRect l="8730" t="2621" r="8095" b="3121"/>
          <a:stretch/>
        </p:blipFill>
        <p:spPr>
          <a:xfrm>
            <a:off x="6669" y="1451428"/>
            <a:ext cx="9137331" cy="4934858"/>
          </a:xfrm>
          <a:prstGeom prst="rect">
            <a:avLst/>
          </a:prstGeom>
        </p:spPr>
      </p:pic>
      <p:sp>
        <p:nvSpPr>
          <p:cNvPr id="6" name="Textfeld 5"/>
          <p:cNvSpPr txBox="1"/>
          <p:nvPr/>
        </p:nvSpPr>
        <p:spPr>
          <a:xfrm>
            <a:off x="333829" y="957943"/>
            <a:ext cx="6444343" cy="707886"/>
          </a:xfrm>
          <a:prstGeom prst="rect">
            <a:avLst/>
          </a:prstGeom>
          <a:noFill/>
        </p:spPr>
        <p:txBody>
          <a:bodyPr wrap="square" rtlCol="0">
            <a:spAutoFit/>
          </a:bodyPr>
          <a:lstStyle/>
          <a:p>
            <a:r>
              <a:rPr lang="de-DE" dirty="0"/>
              <a:t>Schritt 1: SCL entfernen</a:t>
            </a:r>
          </a:p>
          <a:p>
            <a:endParaRPr lang="de-DE" dirty="0"/>
          </a:p>
        </p:txBody>
      </p:sp>
    </p:spTree>
    <p:extLst>
      <p:ext uri="{BB962C8B-B14F-4D97-AF65-F5344CB8AC3E}">
        <p14:creationId xmlns:p14="http://schemas.microsoft.com/office/powerpoint/2010/main" val="22958898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333828" y="957943"/>
            <a:ext cx="6444343" cy="707886"/>
          </a:xfrm>
          <a:prstGeom prst="rect">
            <a:avLst/>
          </a:prstGeom>
          <a:noFill/>
        </p:spPr>
        <p:txBody>
          <a:bodyPr wrap="square" rtlCol="0">
            <a:spAutoFit/>
          </a:bodyPr>
          <a:lstStyle/>
          <a:p>
            <a:r>
              <a:rPr lang="de-DE" dirty="0"/>
              <a:t>Schritt 2: Peaks bestimmen</a:t>
            </a:r>
          </a:p>
          <a:p>
            <a:endParaRPr lang="de-DE"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8766" r="7955" b="2455"/>
          <a:stretch/>
        </p:blipFill>
        <p:spPr>
          <a:xfrm>
            <a:off x="-1" y="1311886"/>
            <a:ext cx="9123789" cy="5208754"/>
          </a:xfrm>
          <a:prstGeom prst="rect">
            <a:avLst/>
          </a:prstGeom>
        </p:spPr>
      </p:pic>
    </p:spTree>
    <p:extLst>
      <p:ext uri="{BB962C8B-B14F-4D97-AF65-F5344CB8AC3E}">
        <p14:creationId xmlns:p14="http://schemas.microsoft.com/office/powerpoint/2010/main" val="40767963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feld 5"/>
          <p:cNvSpPr txBox="1"/>
          <p:nvPr/>
        </p:nvSpPr>
        <p:spPr>
          <a:xfrm>
            <a:off x="333828" y="957943"/>
            <a:ext cx="6444343" cy="707886"/>
          </a:xfrm>
          <a:prstGeom prst="rect">
            <a:avLst/>
          </a:prstGeom>
          <a:noFill/>
        </p:spPr>
        <p:txBody>
          <a:bodyPr wrap="square" rtlCol="0">
            <a:spAutoFit/>
          </a:bodyPr>
          <a:lstStyle/>
          <a:p>
            <a:r>
              <a:rPr lang="de-DE" dirty="0"/>
              <a:t>Schritt 2: Peaks bestimmen</a:t>
            </a:r>
          </a:p>
          <a:p>
            <a:endParaRPr lang="de-DE" dirty="0"/>
          </a:p>
        </p:txBody>
      </p:sp>
      <p:pic>
        <p:nvPicPr>
          <p:cNvPr id="7" name="Grafik 6"/>
          <p:cNvPicPr>
            <a:picLocks noChangeAspect="1"/>
          </p:cNvPicPr>
          <p:nvPr/>
        </p:nvPicPr>
        <p:blipFill rotWithShape="1">
          <a:blip r:embed="rId3">
            <a:extLst>
              <a:ext uri="{28A0092B-C50C-407E-A947-70E740481C1C}">
                <a14:useLocalDpi xmlns:a14="http://schemas.microsoft.com/office/drawing/2010/main" val="0"/>
              </a:ext>
            </a:extLst>
          </a:blip>
          <a:srcRect l="8572" t="2869" r="8572" b="5206"/>
          <a:stretch/>
        </p:blipFill>
        <p:spPr>
          <a:xfrm>
            <a:off x="-1" y="1436914"/>
            <a:ext cx="9113709" cy="4818743"/>
          </a:xfrm>
          <a:prstGeom prst="rect">
            <a:avLst/>
          </a:prstGeom>
        </p:spPr>
      </p:pic>
    </p:spTree>
    <p:extLst>
      <p:ext uri="{BB962C8B-B14F-4D97-AF65-F5344CB8AC3E}">
        <p14:creationId xmlns:p14="http://schemas.microsoft.com/office/powerpoint/2010/main" val="17083171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feld 4"/>
          <p:cNvSpPr txBox="1"/>
          <p:nvPr/>
        </p:nvSpPr>
        <p:spPr>
          <a:xfrm>
            <a:off x="763757" y="1117957"/>
            <a:ext cx="4170992" cy="461665"/>
          </a:xfrm>
          <a:prstGeom prst="rect">
            <a:avLst/>
          </a:prstGeom>
          <a:noFill/>
        </p:spPr>
        <p:txBody>
          <a:bodyPr wrap="square" rtlCol="0">
            <a:spAutoFit/>
          </a:bodyPr>
          <a:lstStyle/>
          <a:p>
            <a:r>
              <a:rPr lang="de-DE" sz="2400" b="1" dirty="0" smtClean="0"/>
              <a:t>Ausblick Bachelor-Arbeit</a:t>
            </a:r>
            <a:endParaRPr lang="de-DE" sz="2400" dirty="0"/>
          </a:p>
        </p:txBody>
      </p:sp>
      <p:sp>
        <p:nvSpPr>
          <p:cNvPr id="9" name="Textfeld 8"/>
          <p:cNvSpPr txBox="1"/>
          <p:nvPr/>
        </p:nvSpPr>
        <p:spPr>
          <a:xfrm>
            <a:off x="1025015" y="2153133"/>
            <a:ext cx="6388570" cy="42473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de-DE" b="1" dirty="0" smtClean="0"/>
              <a:t>Hautantwort</a:t>
            </a:r>
            <a:r>
              <a:rPr lang="de-DE" dirty="0" smtClean="0"/>
              <a:t>:</a:t>
            </a:r>
          </a:p>
          <a:p>
            <a:pPr>
              <a:lnSpc>
                <a:spcPct val="150000"/>
              </a:lnSpc>
            </a:pPr>
            <a:r>
              <a:rPr lang="de-DE" dirty="0" smtClean="0"/>
              <a:t>Vergleich leise und laute Hintergrundgeräusche</a:t>
            </a:r>
          </a:p>
          <a:p>
            <a:pPr>
              <a:lnSpc>
                <a:spcPct val="150000"/>
              </a:lnSpc>
            </a:pPr>
            <a:r>
              <a:rPr lang="de-DE" dirty="0" smtClean="0"/>
              <a:t>Vergleich Bedingung </a:t>
            </a:r>
          </a:p>
          <a:p>
            <a:pPr>
              <a:lnSpc>
                <a:spcPct val="150000"/>
              </a:lnSpc>
            </a:pPr>
            <a:r>
              <a:rPr lang="de-DE" dirty="0" smtClean="0"/>
              <a:t>Vergleich hören vs. sprechen </a:t>
            </a:r>
          </a:p>
          <a:p>
            <a:pPr>
              <a:lnSpc>
                <a:spcPct val="150000"/>
              </a:lnSpc>
            </a:pPr>
            <a:endParaRPr lang="de-DE" dirty="0"/>
          </a:p>
          <a:p>
            <a:pPr marL="285750" indent="-285750">
              <a:lnSpc>
                <a:spcPct val="150000"/>
              </a:lnSpc>
              <a:buFont typeface="Arial" panose="020B0604020202020204" pitchFamily="34" charset="0"/>
              <a:buChar char="•"/>
            </a:pPr>
            <a:r>
              <a:rPr lang="de-DE" b="1" dirty="0" smtClean="0"/>
              <a:t>EKG</a:t>
            </a:r>
            <a:r>
              <a:rPr lang="de-DE" dirty="0" smtClean="0"/>
              <a:t>:</a:t>
            </a:r>
          </a:p>
          <a:p>
            <a:pPr>
              <a:lnSpc>
                <a:spcPct val="150000"/>
              </a:lnSpc>
            </a:pPr>
            <a:r>
              <a:rPr lang="de-DE" dirty="0" smtClean="0"/>
              <a:t>Auswertung mit David </a:t>
            </a:r>
            <a:r>
              <a:rPr lang="de-DE" dirty="0" err="1" smtClean="0"/>
              <a:t>Thinnes</a:t>
            </a:r>
            <a:r>
              <a:rPr lang="de-DE" dirty="0" smtClean="0"/>
              <a:t>‘ Funktion</a:t>
            </a:r>
            <a:endParaRPr lang="de-DE" dirty="0"/>
          </a:p>
          <a:p>
            <a:pPr marL="285750" indent="-285750">
              <a:lnSpc>
                <a:spcPct val="150000"/>
              </a:lnSpc>
              <a:buFont typeface="Arial" panose="020B0604020202020204" pitchFamily="34" charset="0"/>
              <a:buChar char="•"/>
            </a:pPr>
            <a:endParaRPr lang="de-DE" dirty="0"/>
          </a:p>
          <a:p>
            <a:pPr marL="285750" indent="-285750">
              <a:lnSpc>
                <a:spcPct val="150000"/>
              </a:lnSpc>
              <a:buFont typeface="Arial" panose="020B0604020202020204" pitchFamily="34" charset="0"/>
              <a:buChar char="•"/>
            </a:pPr>
            <a:endParaRPr lang="de-DE" dirty="0"/>
          </a:p>
        </p:txBody>
      </p:sp>
    </p:spTree>
    <p:extLst>
      <p:ext uri="{BB962C8B-B14F-4D97-AF65-F5344CB8AC3E}">
        <p14:creationId xmlns:p14="http://schemas.microsoft.com/office/powerpoint/2010/main" val="3903111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
            <a:extLst>
              <a:ext uri="{FF2B5EF4-FFF2-40B4-BE49-F238E27FC236}">
                <a16:creationId xmlns="" xmlns:a16="http://schemas.microsoft.com/office/drawing/2014/main" id="{2C3E2945-DB61-4444-BBAB-91E31CFAFA22}"/>
              </a:ext>
            </a:extLst>
          </p:cNvPr>
          <p:cNvSpPr>
            <a:spLocks noGrp="1"/>
          </p:cNvSpPr>
          <p:nvPr>
            <p:ph type="title"/>
          </p:nvPr>
        </p:nvSpPr>
        <p:spPr>
          <a:xfrm>
            <a:off x="2627313" y="44450"/>
            <a:ext cx="6481762" cy="576263"/>
          </a:xfrm>
        </p:spPr>
        <p:txBody>
          <a:bodyPr/>
          <a:lstStyle/>
          <a:p>
            <a:r>
              <a:rPr lang="de-DE" dirty="0" smtClean="0"/>
              <a:t>Paradigma der Studie</a:t>
            </a:r>
            <a:endParaRPr lang="de-DE" dirty="0"/>
          </a:p>
        </p:txBody>
      </p:sp>
      <p:sp>
        <p:nvSpPr>
          <p:cNvPr id="4" name="Textfeld 3"/>
          <p:cNvSpPr txBox="1"/>
          <p:nvPr/>
        </p:nvSpPr>
        <p:spPr>
          <a:xfrm>
            <a:off x="319312" y="1907313"/>
            <a:ext cx="8606971" cy="4093428"/>
          </a:xfrm>
          <a:prstGeom prst="rect">
            <a:avLst/>
          </a:prstGeom>
          <a:noFill/>
        </p:spPr>
        <p:txBody>
          <a:bodyPr wrap="square" rtlCol="0">
            <a:spAutoFit/>
          </a:bodyPr>
          <a:lstStyle/>
          <a:p>
            <a:r>
              <a:rPr lang="de-DE" sz="1600" dirty="0" smtClean="0">
                <a:solidFill>
                  <a:schemeClr val="bg1">
                    <a:lumMod val="50000"/>
                  </a:schemeClr>
                </a:solidFill>
              </a:rPr>
              <a:t>[</a:t>
            </a:r>
            <a:r>
              <a:rPr lang="de-DE" sz="1600" dirty="0" smtClean="0"/>
              <a:t>1]: </a:t>
            </a:r>
            <a:r>
              <a:rPr lang="de-DE" sz="1600" dirty="0" err="1" smtClean="0"/>
              <a:t>Milikowski</a:t>
            </a:r>
            <a:r>
              <a:rPr lang="de-DE" sz="1600" dirty="0" smtClean="0"/>
              <a:t>, </a:t>
            </a:r>
            <a:r>
              <a:rPr lang="de-DE" sz="1600" dirty="0" err="1" smtClean="0"/>
              <a:t>Elshout</a:t>
            </a:r>
            <a:r>
              <a:rPr lang="de-DE" sz="1600" dirty="0" smtClean="0"/>
              <a:t>: </a:t>
            </a:r>
            <a:r>
              <a:rPr lang="de-DE" sz="1600" dirty="0" err="1" smtClean="0"/>
              <a:t>What</a:t>
            </a:r>
            <a:r>
              <a:rPr lang="de-DE" sz="1600" dirty="0" smtClean="0"/>
              <a:t> </a:t>
            </a:r>
            <a:r>
              <a:rPr lang="de-DE" sz="1600" dirty="0" err="1" smtClean="0"/>
              <a:t>makes</a:t>
            </a:r>
            <a:r>
              <a:rPr lang="de-DE" sz="1600" dirty="0" smtClean="0"/>
              <a:t> a </a:t>
            </a:r>
            <a:r>
              <a:rPr lang="de-DE" sz="1600" dirty="0" err="1" smtClean="0"/>
              <a:t>number</a:t>
            </a:r>
            <a:r>
              <a:rPr lang="de-DE" sz="1600" dirty="0" smtClean="0"/>
              <a:t> </a:t>
            </a:r>
            <a:r>
              <a:rPr lang="de-DE" sz="1600" dirty="0"/>
              <a:t>e</a:t>
            </a:r>
            <a:r>
              <a:rPr lang="de-DE" sz="1600" dirty="0" smtClean="0"/>
              <a:t>asy </a:t>
            </a:r>
            <a:r>
              <a:rPr lang="de-DE" sz="1600" dirty="0" err="1" smtClean="0"/>
              <a:t>to</a:t>
            </a:r>
            <a:r>
              <a:rPr lang="de-DE" sz="1600" dirty="0" smtClean="0"/>
              <a:t> </a:t>
            </a:r>
            <a:r>
              <a:rPr lang="de-DE" sz="1600" dirty="0" err="1" smtClean="0"/>
              <a:t>remember</a:t>
            </a:r>
            <a:r>
              <a:rPr lang="de-DE" sz="1600" dirty="0" smtClean="0"/>
              <a:t>? </a:t>
            </a:r>
            <a:r>
              <a:rPr lang="de-DE" sz="1600" i="1" dirty="0" smtClean="0"/>
              <a:t>British Journal </a:t>
            </a:r>
            <a:r>
              <a:rPr lang="de-DE" sz="1600" i="1" dirty="0" err="1" smtClean="0"/>
              <a:t>of</a:t>
            </a:r>
            <a:r>
              <a:rPr lang="de-DE" sz="1600" i="1" dirty="0" smtClean="0"/>
              <a:t> </a:t>
            </a:r>
            <a:r>
              <a:rPr lang="de-DE" sz="1600" i="1" dirty="0" err="1" smtClean="0"/>
              <a:t>Psychology</a:t>
            </a:r>
            <a:r>
              <a:rPr lang="de-DE" sz="1600" i="1" dirty="0" smtClean="0"/>
              <a:t>, </a:t>
            </a:r>
            <a:r>
              <a:rPr lang="de-DE" sz="1600" i="1" dirty="0" err="1" smtClean="0"/>
              <a:t>Vol</a:t>
            </a:r>
            <a:r>
              <a:rPr lang="de-DE" sz="1600" i="1" dirty="0" smtClean="0"/>
              <a:t> 86, p. 537-547, </a:t>
            </a:r>
            <a:r>
              <a:rPr lang="de-DE" sz="1600" dirty="0" smtClean="0"/>
              <a:t>1995</a:t>
            </a:r>
          </a:p>
          <a:p>
            <a:endParaRPr lang="de-DE" sz="1600" dirty="0" smtClean="0"/>
          </a:p>
          <a:p>
            <a:r>
              <a:rPr lang="de-DE" sz="1600" dirty="0" smtClean="0"/>
              <a:t>[2]: </a:t>
            </a:r>
            <a:r>
              <a:rPr lang="de-DE" sz="1600" dirty="0" err="1" smtClean="0"/>
              <a:t>Cowan</a:t>
            </a:r>
            <a:r>
              <a:rPr lang="de-DE" sz="1600" dirty="0" smtClean="0"/>
              <a:t>: The </a:t>
            </a:r>
            <a:r>
              <a:rPr lang="de-DE" sz="1600" dirty="0" err="1" smtClean="0"/>
              <a:t>magical</a:t>
            </a:r>
            <a:r>
              <a:rPr lang="de-DE" sz="1600" dirty="0" smtClean="0"/>
              <a:t> </a:t>
            </a:r>
            <a:r>
              <a:rPr lang="de-DE" sz="1600" dirty="0" err="1" smtClean="0"/>
              <a:t>number</a:t>
            </a:r>
            <a:r>
              <a:rPr lang="de-DE" sz="1600" dirty="0" smtClean="0"/>
              <a:t> 4 in </a:t>
            </a:r>
            <a:r>
              <a:rPr lang="de-DE" sz="1600" dirty="0" err="1" smtClean="0"/>
              <a:t>short</a:t>
            </a:r>
            <a:r>
              <a:rPr lang="de-DE" sz="1600" dirty="0" smtClean="0"/>
              <a:t>-term </a:t>
            </a:r>
            <a:r>
              <a:rPr lang="de-DE" sz="1600" dirty="0" err="1" smtClean="0"/>
              <a:t>memory</a:t>
            </a:r>
            <a:r>
              <a:rPr lang="de-DE" sz="1600" dirty="0" smtClean="0"/>
              <a:t>: A </a:t>
            </a:r>
            <a:r>
              <a:rPr lang="de-DE" sz="1600" dirty="0" err="1" smtClean="0"/>
              <a:t>reconsideration</a:t>
            </a:r>
            <a:r>
              <a:rPr lang="de-DE" sz="1600" dirty="0" smtClean="0"/>
              <a:t> </a:t>
            </a:r>
            <a:r>
              <a:rPr lang="de-DE" sz="1600" dirty="0" err="1" smtClean="0"/>
              <a:t>of</a:t>
            </a:r>
            <a:r>
              <a:rPr lang="de-DE" sz="1600" dirty="0" smtClean="0"/>
              <a:t> mental </a:t>
            </a:r>
            <a:r>
              <a:rPr lang="de-DE" sz="1600" dirty="0" err="1" smtClean="0"/>
              <a:t>storage</a:t>
            </a:r>
            <a:r>
              <a:rPr lang="de-DE" sz="1600" dirty="0" smtClean="0"/>
              <a:t> </a:t>
            </a:r>
            <a:r>
              <a:rPr lang="de-DE" sz="1600" dirty="0" err="1" smtClean="0"/>
              <a:t>capacity</a:t>
            </a:r>
            <a:r>
              <a:rPr lang="de-DE" sz="1600" dirty="0" smtClean="0"/>
              <a:t> </a:t>
            </a:r>
            <a:r>
              <a:rPr lang="de-DE" sz="1600" i="1" dirty="0" err="1" smtClean="0"/>
              <a:t>Behaviour</a:t>
            </a:r>
            <a:r>
              <a:rPr lang="de-DE" sz="1600" i="1" dirty="0" smtClean="0"/>
              <a:t> </a:t>
            </a:r>
            <a:r>
              <a:rPr lang="de-DE" sz="1600" i="1" dirty="0" err="1" smtClean="0"/>
              <a:t>And</a:t>
            </a:r>
            <a:r>
              <a:rPr lang="de-DE" sz="1600" i="1" dirty="0" smtClean="0"/>
              <a:t> Brain Science, </a:t>
            </a:r>
            <a:r>
              <a:rPr lang="de-DE" sz="1600" i="1" dirty="0" err="1" smtClean="0"/>
              <a:t>Vol</a:t>
            </a:r>
            <a:r>
              <a:rPr lang="de-DE" sz="1600" i="1" dirty="0" smtClean="0"/>
              <a:t> 24, p. 87-185, </a:t>
            </a:r>
            <a:r>
              <a:rPr lang="de-DE" sz="1600" dirty="0" smtClean="0"/>
              <a:t>2000</a:t>
            </a:r>
          </a:p>
          <a:p>
            <a:endParaRPr lang="de-DE" sz="1600" dirty="0"/>
          </a:p>
          <a:p>
            <a:r>
              <a:rPr lang="de-DE" sz="1600" dirty="0"/>
              <a:t>[3]: </a:t>
            </a:r>
            <a:r>
              <a:rPr lang="de-DE" sz="1600" dirty="0" err="1"/>
              <a:t>Schandry</a:t>
            </a:r>
            <a:r>
              <a:rPr lang="de-DE" sz="1600" dirty="0"/>
              <a:t>, R.: </a:t>
            </a:r>
            <a:r>
              <a:rPr lang="de-DE" sz="1600" i="1" dirty="0"/>
              <a:t>Lehrbuch Psychophysiologie: Körperliche Indikatoren psychischen Geschehens</a:t>
            </a:r>
            <a:r>
              <a:rPr lang="de-DE" sz="1600" dirty="0"/>
              <a:t>. </a:t>
            </a:r>
            <a:r>
              <a:rPr lang="en-US" sz="1600" dirty="0" err="1"/>
              <a:t>Psychologie</a:t>
            </a:r>
            <a:r>
              <a:rPr lang="en-US" sz="1600" dirty="0"/>
              <a:t> </a:t>
            </a:r>
            <a:r>
              <a:rPr lang="en-US" sz="1600" dirty="0" err="1"/>
              <a:t>Verlags</a:t>
            </a:r>
            <a:r>
              <a:rPr lang="en-US" sz="1600" dirty="0"/>
              <a:t> Union, </a:t>
            </a:r>
            <a:r>
              <a:rPr lang="en-US" sz="1600" dirty="0" smtClean="0"/>
              <a:t>1989</a:t>
            </a:r>
          </a:p>
          <a:p>
            <a:endParaRPr lang="en-US" sz="1600" dirty="0"/>
          </a:p>
          <a:p>
            <a:r>
              <a:rPr lang="en-US" sz="1600" dirty="0" smtClean="0"/>
              <a:t>[4]: </a:t>
            </a:r>
            <a:r>
              <a:rPr lang="en-US" sz="1600" dirty="0" err="1"/>
              <a:t>Frith</a:t>
            </a:r>
            <a:r>
              <a:rPr lang="en-US" sz="1600" dirty="0"/>
              <a:t>, C.; Allen, H: </a:t>
            </a:r>
            <a:r>
              <a:rPr lang="en-US" sz="1600" i="1" dirty="0"/>
              <a:t>The skin conductance orienting response as an index of attention</a:t>
            </a:r>
            <a:r>
              <a:rPr lang="en-US" sz="1600" dirty="0"/>
              <a:t>. Biological  Psychology 17, North Holland, </a:t>
            </a:r>
            <a:r>
              <a:rPr lang="en-US" sz="1600" dirty="0" smtClean="0"/>
              <a:t>1983</a:t>
            </a:r>
          </a:p>
          <a:p>
            <a:endParaRPr lang="en-US" sz="1600" dirty="0"/>
          </a:p>
          <a:p>
            <a:r>
              <a:rPr lang="en-US" sz="1600" dirty="0" smtClean="0"/>
              <a:t>[5]:</a:t>
            </a:r>
            <a:r>
              <a:rPr lang="en-US" sz="1600" dirty="0" err="1"/>
              <a:t>Selle</a:t>
            </a:r>
            <a:r>
              <a:rPr lang="en-US" sz="1600" dirty="0"/>
              <a:t> et </a:t>
            </a:r>
            <a:r>
              <a:rPr lang="en-US" sz="1600" dirty="0" err="1"/>
              <a:t>al.:</a:t>
            </a:r>
            <a:r>
              <a:rPr lang="en-US" sz="1600" i="1" dirty="0" err="1"/>
              <a:t>Memory</a:t>
            </a:r>
            <a:r>
              <a:rPr lang="en-US" sz="1600" i="1" dirty="0"/>
              <a:t> detection: The effects of emotional stimuli.</a:t>
            </a:r>
            <a:r>
              <a:rPr lang="en-US" sz="1600" dirty="0"/>
              <a:t> Biological Psychology 2017</a:t>
            </a:r>
            <a:endParaRPr lang="de-DE" sz="1600" dirty="0"/>
          </a:p>
          <a:p>
            <a:endParaRPr lang="de-DE" sz="1600" dirty="0" smtClean="0"/>
          </a:p>
          <a:p>
            <a:r>
              <a:rPr lang="de-DE" sz="1600" dirty="0" smtClean="0"/>
              <a:t>[6]: </a:t>
            </a:r>
            <a:r>
              <a:rPr lang="en-US" sz="1600" dirty="0" err="1"/>
              <a:t>iMotions</a:t>
            </a:r>
            <a:r>
              <a:rPr lang="en-US" sz="1600" dirty="0"/>
              <a:t> GSR Pocket Guide , 2016</a:t>
            </a:r>
            <a:endParaRPr lang="de-DE" sz="1600" dirty="0"/>
          </a:p>
          <a:p>
            <a:endParaRPr lang="de-DE" sz="1600" dirty="0"/>
          </a:p>
        </p:txBody>
      </p:sp>
      <p:sp>
        <p:nvSpPr>
          <p:cNvPr id="2" name="Textfeld 1"/>
          <p:cNvSpPr txBox="1"/>
          <p:nvPr/>
        </p:nvSpPr>
        <p:spPr>
          <a:xfrm>
            <a:off x="638628" y="951653"/>
            <a:ext cx="2685143" cy="400110"/>
          </a:xfrm>
          <a:prstGeom prst="rect">
            <a:avLst/>
          </a:prstGeom>
          <a:noFill/>
        </p:spPr>
        <p:txBody>
          <a:bodyPr wrap="square" rtlCol="0">
            <a:spAutoFit/>
          </a:bodyPr>
          <a:lstStyle/>
          <a:p>
            <a:r>
              <a:rPr lang="de-DE" b="1" dirty="0" smtClean="0"/>
              <a:t>Quellen:</a:t>
            </a:r>
            <a:endParaRPr lang="de-DE" b="1" dirty="0"/>
          </a:p>
        </p:txBody>
      </p:sp>
    </p:spTree>
    <p:extLst>
      <p:ext uri="{BB962C8B-B14F-4D97-AF65-F5344CB8AC3E}">
        <p14:creationId xmlns:p14="http://schemas.microsoft.com/office/powerpoint/2010/main" val="8855215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 xmlns:a16="http://schemas.microsoft.com/office/drawing/2014/main"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a:solidFill>
                  <a:srgbClr val="0070C0"/>
                </a:solidFill>
              </a:rPr>
              <a:t>Andreas Schröder</a:t>
            </a:r>
          </a:p>
        </p:txBody>
      </p:sp>
    </p:spTree>
    <p:extLst>
      <p:ext uri="{BB962C8B-B14F-4D97-AF65-F5344CB8AC3E}">
        <p14:creationId xmlns:p14="http://schemas.microsoft.com/office/powerpoint/2010/main" val="13008052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77317B5-ACA7-4064-A366-F7619FEB70F7}"/>
              </a:ext>
            </a:extLst>
          </p:cNvPr>
          <p:cNvSpPr>
            <a:spLocks noGrp="1"/>
          </p:cNvSpPr>
          <p:nvPr>
            <p:ph type="title"/>
          </p:nvPr>
        </p:nvSpPr>
        <p:spPr/>
        <p:txBody>
          <a:bodyPr/>
          <a:lstStyle/>
          <a:p>
            <a:r>
              <a:rPr lang="de-DE" dirty="0"/>
              <a:t>Ziele</a:t>
            </a:r>
          </a:p>
        </p:txBody>
      </p:sp>
      <p:sp>
        <p:nvSpPr>
          <p:cNvPr id="3" name="Inhaltsplatzhalter 2">
            <a:extLst>
              <a:ext uri="{FF2B5EF4-FFF2-40B4-BE49-F238E27FC236}">
                <a16:creationId xmlns="" xmlns:a16="http://schemas.microsoft.com/office/drawing/2014/main" id="{1B780AE3-D2F6-40DA-936F-C857F33F1992}"/>
              </a:ext>
            </a:extLst>
          </p:cNvPr>
          <p:cNvSpPr>
            <a:spLocks noGrp="1"/>
          </p:cNvSpPr>
          <p:nvPr>
            <p:ph idx="1"/>
          </p:nvPr>
        </p:nvSpPr>
        <p:spPr>
          <a:xfrm>
            <a:off x="0" y="1416913"/>
            <a:ext cx="9144000" cy="6060515"/>
          </a:xfrm>
        </p:spPr>
        <p:txBody>
          <a:bodyPr/>
          <a:lstStyle/>
          <a:p>
            <a:r>
              <a:rPr lang="de-DE" sz="2000" b="1" dirty="0"/>
              <a:t>Hauptziel der Studie</a:t>
            </a:r>
            <a:r>
              <a:rPr lang="de-DE" sz="2000" dirty="0"/>
              <a:t>:</a:t>
            </a:r>
          </a:p>
          <a:p>
            <a:endParaRPr lang="de-DE" sz="2000" dirty="0"/>
          </a:p>
          <a:p>
            <a:pPr lvl="1">
              <a:buFont typeface="Symbol" panose="05050102010706020507" pitchFamily="18" charset="2"/>
              <a:buChar char="-"/>
            </a:pPr>
            <a:r>
              <a:rPr lang="de-DE" sz="1800" dirty="0"/>
              <a:t>Simulation eines Gesprächs mithilfe eines Avatars</a:t>
            </a:r>
          </a:p>
          <a:p>
            <a:pPr lvl="1">
              <a:buFont typeface="Symbol" panose="05050102010706020507" pitchFamily="18" charset="2"/>
              <a:buChar char="-"/>
            </a:pPr>
            <a:r>
              <a:rPr lang="de-DE" sz="1800" dirty="0"/>
              <a:t>Messung von Höranstrengung</a:t>
            </a:r>
          </a:p>
          <a:p>
            <a:pPr lvl="2"/>
            <a:r>
              <a:rPr lang="de-DE" sz="1800" dirty="0"/>
              <a:t>Wichtig um Hörgeräte, Hörimplantate verbessern und weiterentwickeln zu können.</a:t>
            </a:r>
          </a:p>
          <a:p>
            <a:pPr lvl="2"/>
            <a:r>
              <a:rPr lang="de-DE" sz="1800" dirty="0"/>
              <a:t>Objektive und Subjektive Beurteilung der Höranstrengung</a:t>
            </a:r>
          </a:p>
          <a:p>
            <a:pPr marL="0" indent="0">
              <a:buNone/>
            </a:pPr>
            <a:endParaRPr lang="de-DE" sz="1800" b="1" dirty="0"/>
          </a:p>
          <a:p>
            <a:r>
              <a:rPr lang="de-DE" sz="2000" b="1" dirty="0"/>
              <a:t>Höranstrengung</a:t>
            </a:r>
          </a:p>
          <a:p>
            <a:endParaRPr lang="de-DE" sz="2000" dirty="0"/>
          </a:p>
          <a:p>
            <a:pPr lvl="1"/>
            <a:r>
              <a:rPr lang="de-DE" sz="1800" dirty="0"/>
              <a:t>Aufmerksamkeit, die erbracht werden muss, um momentan relevante sensorische Informationen, der Sinnesmodalität des Hörens, zu erfassen und zu verarbeiten</a:t>
            </a:r>
          </a:p>
          <a:p>
            <a:pPr lvl="1"/>
            <a:endParaRPr lang="de-DE" sz="2400" dirty="0"/>
          </a:p>
        </p:txBody>
      </p:sp>
    </p:spTree>
    <p:extLst>
      <p:ext uri="{BB962C8B-B14F-4D97-AF65-F5344CB8AC3E}">
        <p14:creationId xmlns:p14="http://schemas.microsoft.com/office/powerpoint/2010/main" val="139283744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277317B5-ACA7-4064-A366-F7619FEB70F7}"/>
              </a:ext>
            </a:extLst>
          </p:cNvPr>
          <p:cNvSpPr>
            <a:spLocks noGrp="1"/>
          </p:cNvSpPr>
          <p:nvPr>
            <p:ph type="title"/>
          </p:nvPr>
        </p:nvSpPr>
        <p:spPr/>
        <p:txBody>
          <a:bodyPr/>
          <a:lstStyle/>
          <a:p>
            <a:r>
              <a:rPr lang="de-DE" dirty="0"/>
              <a:t>Ziele</a:t>
            </a:r>
          </a:p>
        </p:txBody>
      </p:sp>
      <p:sp>
        <p:nvSpPr>
          <p:cNvPr id="3" name="Inhaltsplatzhalter 2">
            <a:extLst>
              <a:ext uri="{FF2B5EF4-FFF2-40B4-BE49-F238E27FC236}">
                <a16:creationId xmlns="" xmlns:a16="http://schemas.microsoft.com/office/drawing/2014/main" id="{1B780AE3-D2F6-40DA-936F-C857F33F1992}"/>
              </a:ext>
            </a:extLst>
          </p:cNvPr>
          <p:cNvSpPr>
            <a:spLocks noGrp="1"/>
          </p:cNvSpPr>
          <p:nvPr>
            <p:ph idx="1"/>
          </p:nvPr>
        </p:nvSpPr>
        <p:spPr>
          <a:xfrm>
            <a:off x="0" y="1416913"/>
            <a:ext cx="9144000" cy="6060515"/>
          </a:xfrm>
        </p:spPr>
        <p:txBody>
          <a:bodyPr/>
          <a:lstStyle/>
          <a:p>
            <a:r>
              <a:rPr lang="de-DE" sz="2000" b="1" dirty="0"/>
              <a:t>Hauptziel der Studie</a:t>
            </a:r>
            <a:r>
              <a:rPr lang="de-DE" sz="2000" dirty="0"/>
              <a:t>:</a:t>
            </a:r>
          </a:p>
          <a:p>
            <a:endParaRPr lang="de-DE" sz="2000" dirty="0"/>
          </a:p>
          <a:p>
            <a:pPr lvl="1">
              <a:buFont typeface="Symbol" panose="05050102010706020507" pitchFamily="18" charset="2"/>
              <a:buChar char="-"/>
            </a:pPr>
            <a:r>
              <a:rPr lang="de-DE" sz="1800" dirty="0"/>
              <a:t>Simulation eines Gesprächs mithilfe eines Avatars</a:t>
            </a:r>
          </a:p>
          <a:p>
            <a:pPr lvl="1">
              <a:buFont typeface="Symbol" panose="05050102010706020507" pitchFamily="18" charset="2"/>
              <a:buChar char="-"/>
            </a:pPr>
            <a:r>
              <a:rPr lang="de-DE" sz="1800" dirty="0"/>
              <a:t>Messung von Höranstrengung</a:t>
            </a:r>
          </a:p>
          <a:p>
            <a:pPr lvl="2"/>
            <a:r>
              <a:rPr lang="de-DE" sz="1800" dirty="0"/>
              <a:t>Wichtig um Hörgeräte, Hörimplantate verbessern und weiterentwickeln zu können.</a:t>
            </a:r>
          </a:p>
          <a:p>
            <a:pPr lvl="2"/>
            <a:r>
              <a:rPr lang="de-DE" sz="1800" dirty="0"/>
              <a:t>Objektive und Subjektive Beurteilung der Höranstrengung</a:t>
            </a:r>
          </a:p>
          <a:p>
            <a:pPr marL="0" indent="0">
              <a:buNone/>
            </a:pPr>
            <a:endParaRPr lang="de-DE" sz="1800" b="1" dirty="0"/>
          </a:p>
          <a:p>
            <a:r>
              <a:rPr lang="de-DE" sz="2000" b="1" dirty="0"/>
              <a:t>Höranstrengung</a:t>
            </a:r>
          </a:p>
          <a:p>
            <a:endParaRPr lang="de-DE" sz="2000" dirty="0"/>
          </a:p>
          <a:p>
            <a:pPr lvl="1"/>
            <a:r>
              <a:rPr lang="de-DE" sz="1800" dirty="0"/>
              <a:t>Aufmerksamkeit, die erbracht werden muss, um momentan relevante sensorische Informationen, der Sinnesmodalität des Hörens, zu erfassen und zu verarbeiten</a:t>
            </a:r>
          </a:p>
          <a:p>
            <a:pPr lvl="1"/>
            <a:endParaRPr lang="de-DE" sz="2400" dirty="0"/>
          </a:p>
        </p:txBody>
      </p:sp>
    </p:spTree>
    <p:extLst>
      <p:ext uri="{BB962C8B-B14F-4D97-AF65-F5344CB8AC3E}">
        <p14:creationId xmlns:p14="http://schemas.microsoft.com/office/powerpoint/2010/main" val="15941044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strike="noStrike" dirty="0" err="1">
                <a:solidFill>
                  <a:srgbClr val="0070C0"/>
                </a:solidFill>
                <a:latin typeface="Arial"/>
              </a:rPr>
              <a:t>Erstellung</a:t>
            </a:r>
            <a:endParaRPr dirty="0"/>
          </a:p>
        </p:txBody>
      </p:sp>
      <p:sp>
        <p:nvSpPr>
          <p:cNvPr id="272" name="TextShape 2"/>
          <p:cNvSpPr txBox="1"/>
          <p:nvPr/>
        </p:nvSpPr>
        <p:spPr>
          <a:xfrm>
            <a:off x="926756" y="1301245"/>
            <a:ext cx="8358840" cy="5344560"/>
          </a:xfrm>
          <a:prstGeom prst="rect">
            <a:avLst/>
          </a:prstGeom>
          <a:noFill/>
          <a:ln>
            <a:noFill/>
          </a:ln>
        </p:spPr>
        <p:txBody>
          <a:bodyPr/>
          <a:lstStyle/>
          <a:p>
            <a:pPr algn="ctr">
              <a:lnSpc>
                <a:spcPct val="100000"/>
              </a:lnSpc>
            </a:pPr>
            <a:r>
              <a:rPr lang="de-DE" sz="2400" strike="noStrike" dirty="0">
                <a:solidFill>
                  <a:srgbClr val="000000"/>
                </a:solidFill>
                <a:latin typeface="Arial"/>
              </a:rPr>
              <a:t>Vorbereitung</a:t>
            </a:r>
            <a:endParaRPr sz="2400" dirty="0"/>
          </a:p>
          <a:p>
            <a:pPr>
              <a:lnSpc>
                <a:spcPct val="100000"/>
              </a:lnSpc>
            </a:pPr>
            <a:endParaRPr lang="en-US" dirty="0"/>
          </a:p>
          <a:p>
            <a:pPr>
              <a:lnSpc>
                <a:spcPct val="100000"/>
              </a:lnSpc>
            </a:pPr>
            <a:r>
              <a:rPr lang="en-US" strike="noStrike" dirty="0">
                <a:solidFill>
                  <a:srgbClr val="000000"/>
                </a:solidFill>
                <a:latin typeface="Arial"/>
              </a:rPr>
              <a:t>      </a:t>
            </a:r>
            <a:r>
              <a:rPr lang="en-US" strike="noStrike" dirty="0" err="1">
                <a:solidFill>
                  <a:srgbClr val="000000"/>
                </a:solidFill>
                <a:latin typeface="Arial"/>
              </a:rPr>
              <a:t>Biometrisches</a:t>
            </a:r>
            <a:r>
              <a:rPr lang="en-US" strike="noStrike" dirty="0">
                <a:solidFill>
                  <a:srgbClr val="000000"/>
                </a:solidFill>
                <a:latin typeface="Arial"/>
              </a:rPr>
              <a:t> Bild:</a:t>
            </a:r>
          </a:p>
          <a:p>
            <a:pPr>
              <a:lnSpc>
                <a:spcPct val="100000"/>
              </a:lnSpc>
            </a:pP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Hochauflösende Kamera	</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Gesicht im Focus </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Frontal Aufnahme ohne Schatten</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Neutraler Hintergrund</a:t>
            </a:r>
            <a:endParaRPr dirty="0"/>
          </a:p>
          <a:p>
            <a:pPr marL="457200" indent="-457200">
              <a:lnSpc>
                <a:spcPct val="100000"/>
              </a:lnSpc>
              <a:buFont typeface="Arial" panose="020B0604020202020204" pitchFamily="34" charset="0"/>
              <a:buChar char="•"/>
            </a:pPr>
            <a:r>
              <a:rPr lang="de-DE" strike="noStrike" dirty="0">
                <a:solidFill>
                  <a:srgbClr val="000000"/>
                </a:solidFill>
                <a:latin typeface="Arial"/>
              </a:rPr>
              <a:t>Neutraler Gesic</a:t>
            </a:r>
            <a:r>
              <a:rPr lang="de-DE" dirty="0">
                <a:solidFill>
                  <a:srgbClr val="000000"/>
                </a:solidFill>
                <a:latin typeface="Arial"/>
              </a:rPr>
              <a:t>htsausdruck</a:t>
            </a:r>
            <a:endParaRPr dirty="0"/>
          </a:p>
          <a:p>
            <a:pPr marL="457200" indent="-457200">
              <a:lnSpc>
                <a:spcPct val="100000"/>
              </a:lnSpc>
              <a:buFont typeface="Arial" panose="020B0604020202020204" pitchFamily="34" charset="0"/>
              <a:buChar char="•"/>
            </a:pPr>
            <a:r>
              <a:rPr lang="en-US" strike="noStrike" dirty="0" err="1">
                <a:solidFill>
                  <a:srgbClr val="000000"/>
                </a:solidFill>
                <a:latin typeface="Arial"/>
              </a:rPr>
              <a:t>Keine</a:t>
            </a:r>
            <a:r>
              <a:rPr lang="en-US" strike="noStrike" dirty="0">
                <a:solidFill>
                  <a:srgbClr val="000000"/>
                </a:solidFill>
                <a:latin typeface="Arial"/>
              </a:rPr>
              <a:t> </a:t>
            </a:r>
            <a:r>
              <a:rPr lang="en-US" strike="noStrike" dirty="0" err="1">
                <a:solidFill>
                  <a:srgbClr val="000000"/>
                </a:solidFill>
                <a:latin typeface="Arial"/>
              </a:rPr>
              <a:t>Brille</a:t>
            </a:r>
            <a:r>
              <a:rPr lang="en-US" dirty="0">
                <a:solidFill>
                  <a:srgbClr val="000000"/>
                </a:solidFill>
                <a:latin typeface="Arial"/>
              </a:rPr>
              <a:t>, etc.</a:t>
            </a:r>
            <a:endParaRPr lang="en-US" dirty="0"/>
          </a:p>
          <a:p>
            <a:pPr>
              <a:lnSpc>
                <a:spcPct val="100000"/>
              </a:lnSpc>
            </a:pPr>
            <a:endParaRPr dirty="0"/>
          </a:p>
        </p:txBody>
      </p:sp>
    </p:spTree>
    <p:extLst>
      <p:ext uri="{BB962C8B-B14F-4D97-AF65-F5344CB8AC3E}">
        <p14:creationId xmlns:p14="http://schemas.microsoft.com/office/powerpoint/2010/main" val="371939813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1EBE73F-B466-4316-8D07-4E66F971EB9B}"/>
              </a:ext>
            </a:extLst>
          </p:cNvPr>
          <p:cNvSpPr>
            <a:spLocks noGrp="1"/>
          </p:cNvSpPr>
          <p:nvPr>
            <p:ph type="title"/>
          </p:nvPr>
        </p:nvSpPr>
        <p:spPr/>
        <p:txBody>
          <a:bodyPr/>
          <a:lstStyle/>
          <a:p>
            <a:r>
              <a:rPr lang="de-DE" dirty="0"/>
              <a:t>Praxisphase</a:t>
            </a:r>
          </a:p>
        </p:txBody>
      </p:sp>
      <p:sp>
        <p:nvSpPr>
          <p:cNvPr id="3" name="Inhaltsplatzhalter 2">
            <a:extLst>
              <a:ext uri="{FF2B5EF4-FFF2-40B4-BE49-F238E27FC236}">
                <a16:creationId xmlns="" xmlns:a16="http://schemas.microsoft.com/office/drawing/2014/main" id="{E78D9828-9129-4857-8DB8-65C02AAB5102}"/>
              </a:ext>
            </a:extLst>
          </p:cNvPr>
          <p:cNvSpPr>
            <a:spLocks noGrp="1"/>
          </p:cNvSpPr>
          <p:nvPr>
            <p:ph idx="1"/>
          </p:nvPr>
        </p:nvSpPr>
        <p:spPr/>
        <p:txBody>
          <a:bodyPr/>
          <a:lstStyle/>
          <a:p>
            <a:pPr marL="457200" lvl="1" indent="0">
              <a:buNone/>
            </a:pPr>
            <a:r>
              <a:rPr lang="de-DE" sz="2400" u="sng" dirty="0"/>
              <a:t>Wie werden die Daten bearbeitet?</a:t>
            </a:r>
          </a:p>
          <a:p>
            <a:pPr marL="457200" lvl="1" indent="0">
              <a:buNone/>
            </a:pPr>
            <a:endParaRPr lang="de-DE" sz="2400" dirty="0"/>
          </a:p>
          <a:p>
            <a:pPr>
              <a:buFont typeface="Arial" panose="020B0604020202020204" pitchFamily="34" charset="0"/>
              <a:buChar char="•"/>
            </a:pPr>
            <a:r>
              <a:rPr lang="de-DE" sz="2000" dirty="0"/>
              <a:t>Vorverarbeitung (</a:t>
            </a:r>
            <a:r>
              <a:rPr lang="de-DE" sz="2000" dirty="0" err="1"/>
              <a:t>Preprocessing</a:t>
            </a:r>
            <a:r>
              <a:rPr lang="de-DE" sz="2000" dirty="0"/>
              <a:t>)</a:t>
            </a:r>
          </a:p>
          <a:p>
            <a:pPr>
              <a:buFont typeface="Arial" panose="020B0604020202020204" pitchFamily="34" charset="0"/>
              <a:buChar char="•"/>
            </a:pPr>
            <a:r>
              <a:rPr lang="de-DE" sz="2000" dirty="0"/>
              <a:t>Rauschunterdrückung (</a:t>
            </a:r>
            <a:r>
              <a:rPr lang="de-DE" sz="2000" dirty="0" err="1"/>
              <a:t>Denoising</a:t>
            </a:r>
            <a:r>
              <a:rPr lang="de-DE" sz="2000" dirty="0"/>
              <a:t>) </a:t>
            </a:r>
          </a:p>
          <a:p>
            <a:pPr>
              <a:buFont typeface="Arial" panose="020B0604020202020204" pitchFamily="34" charset="0"/>
              <a:buChar char="•"/>
            </a:pPr>
            <a:r>
              <a:rPr lang="de-DE" sz="2000" dirty="0"/>
              <a:t>Analyse Methoden (z.B. Spektralanalysen) </a:t>
            </a:r>
          </a:p>
          <a:p>
            <a:pPr>
              <a:buFont typeface="Arial" panose="020B0604020202020204" pitchFamily="34" charset="0"/>
              <a:buChar char="•"/>
            </a:pPr>
            <a:r>
              <a:rPr lang="de-DE" sz="2000" dirty="0"/>
              <a:t>Statistik</a:t>
            </a:r>
          </a:p>
          <a:p>
            <a:pPr marL="0" indent="0">
              <a:buNone/>
            </a:pPr>
            <a:r>
              <a:rPr lang="de-DE" sz="2000" dirty="0"/>
              <a:t>Statistische Werte</a:t>
            </a:r>
          </a:p>
          <a:p>
            <a:pPr marL="0" indent="0">
              <a:buNone/>
            </a:pPr>
            <a:r>
              <a:rPr lang="de-DE" sz="2000" dirty="0"/>
              <a:t>Geometrische Analysemethoden (</a:t>
            </a:r>
            <a:r>
              <a:rPr lang="de-DE" sz="2000" dirty="0" err="1"/>
              <a:t>Poincaré</a:t>
            </a:r>
            <a:r>
              <a:rPr lang="de-DE" sz="2000" dirty="0"/>
              <a:t>)</a:t>
            </a:r>
          </a:p>
          <a:p>
            <a:pPr marL="0" indent="0">
              <a:buNone/>
            </a:pPr>
            <a:r>
              <a:rPr lang="de-DE" sz="2000" dirty="0"/>
              <a:t>Korrelationen zwischen Signalen</a:t>
            </a:r>
          </a:p>
          <a:p>
            <a:pPr>
              <a:buFont typeface="Arial" panose="020B0604020202020204" pitchFamily="34" charset="0"/>
              <a:buChar char="•"/>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pPr marL="0" indent="0">
              <a:buNone/>
            </a:pPr>
            <a:endParaRPr lang="de-DE" dirty="0"/>
          </a:p>
          <a:p>
            <a:endParaRPr lang="de-DE" dirty="0"/>
          </a:p>
        </p:txBody>
      </p:sp>
    </p:spTree>
    <p:extLst>
      <p:ext uri="{BB962C8B-B14F-4D97-AF65-F5344CB8AC3E}">
        <p14:creationId xmlns:p14="http://schemas.microsoft.com/office/powerpoint/2010/main" val="109529448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74" name="TextShape 2"/>
          <p:cNvSpPr txBox="1"/>
          <p:nvPr/>
        </p:nvSpPr>
        <p:spPr>
          <a:xfrm>
            <a:off x="0" y="5640120"/>
            <a:ext cx="9143640" cy="1074240"/>
          </a:xfrm>
          <a:prstGeom prst="rect">
            <a:avLst/>
          </a:prstGeom>
          <a:noFill/>
          <a:ln>
            <a:noFill/>
          </a:ln>
        </p:spPr>
        <p:txBody>
          <a:bodyPr/>
          <a:lstStyle/>
          <a:p>
            <a:pPr algn="ctr">
              <a:lnSpc>
                <a:spcPct val="100000"/>
              </a:lnSpc>
            </a:pPr>
            <a:r>
              <a:rPr lang="de-DE" sz="3200" strike="noStrike" dirty="0">
                <a:solidFill>
                  <a:srgbClr val="000000"/>
                </a:solidFill>
                <a:latin typeface="Arial"/>
              </a:rPr>
              <a:t>Merkmalspunkte </a:t>
            </a:r>
            <a:r>
              <a:rPr lang="de-DE" sz="3200" strike="noStrike" dirty="0" smtClean="0">
                <a:solidFill>
                  <a:srgbClr val="000000"/>
                </a:solidFill>
                <a:latin typeface="Arial"/>
              </a:rPr>
              <a:t>markieren</a:t>
            </a:r>
            <a:endParaRPr dirty="0"/>
          </a:p>
        </p:txBody>
      </p:sp>
      <p:pic>
        <p:nvPicPr>
          <p:cNvPr id="275" name="Picture 2"/>
          <p:cNvPicPr/>
          <p:nvPr/>
        </p:nvPicPr>
        <p:blipFill>
          <a:blip r:embed="rId2"/>
          <a:stretch/>
        </p:blipFill>
        <p:spPr>
          <a:xfrm>
            <a:off x="928080" y="749520"/>
            <a:ext cx="7328520" cy="4782600"/>
          </a:xfrm>
          <a:prstGeom prst="rect">
            <a:avLst/>
          </a:prstGeom>
          <a:ln>
            <a:noFill/>
          </a:ln>
        </p:spPr>
      </p:pic>
    </p:spTree>
    <p:extLst>
      <p:ext uri="{BB962C8B-B14F-4D97-AF65-F5344CB8AC3E}">
        <p14:creationId xmlns:p14="http://schemas.microsoft.com/office/powerpoint/2010/main" val="1969829067"/>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77" name="TextShape 2"/>
          <p:cNvSpPr txBox="1"/>
          <p:nvPr/>
        </p:nvSpPr>
        <p:spPr>
          <a:xfrm>
            <a:off x="0" y="5882040"/>
            <a:ext cx="9143640" cy="859320"/>
          </a:xfrm>
          <a:prstGeom prst="rect">
            <a:avLst/>
          </a:prstGeom>
          <a:noFill/>
          <a:ln>
            <a:noFill/>
          </a:ln>
        </p:spPr>
        <p:txBody>
          <a:bodyPr/>
          <a:lstStyle/>
          <a:p>
            <a:pPr algn="ctr">
              <a:lnSpc>
                <a:spcPct val="100000"/>
              </a:lnSpc>
            </a:pPr>
            <a:endParaRPr dirty="0"/>
          </a:p>
        </p:txBody>
      </p:sp>
      <p:pic>
        <p:nvPicPr>
          <p:cNvPr id="278" name="Picture 2"/>
          <p:cNvPicPr/>
          <p:nvPr/>
        </p:nvPicPr>
        <p:blipFill>
          <a:blip r:embed="rId2"/>
          <a:stretch/>
        </p:blipFill>
        <p:spPr>
          <a:xfrm>
            <a:off x="893520" y="854640"/>
            <a:ext cx="7782120" cy="5027400"/>
          </a:xfrm>
          <a:prstGeom prst="rect">
            <a:avLst/>
          </a:prstGeom>
          <a:ln>
            <a:noFill/>
          </a:ln>
        </p:spPr>
      </p:pic>
    </p:spTree>
    <p:extLst>
      <p:ext uri="{BB962C8B-B14F-4D97-AF65-F5344CB8AC3E}">
        <p14:creationId xmlns:p14="http://schemas.microsoft.com/office/powerpoint/2010/main" val="2106278660"/>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80" name="TextShape 2"/>
          <p:cNvSpPr txBox="1"/>
          <p:nvPr/>
        </p:nvSpPr>
        <p:spPr>
          <a:xfrm>
            <a:off x="0" y="5882040"/>
            <a:ext cx="9143640" cy="859320"/>
          </a:xfrm>
          <a:prstGeom prst="rect">
            <a:avLst/>
          </a:prstGeom>
          <a:noFill/>
          <a:ln>
            <a:noFill/>
          </a:ln>
        </p:spPr>
        <p:txBody>
          <a:bodyPr/>
          <a:lstStyle/>
          <a:p>
            <a:pPr algn="ctr">
              <a:lnSpc>
                <a:spcPct val="100000"/>
              </a:lnSpc>
            </a:pPr>
            <a:endParaRPr dirty="0"/>
          </a:p>
        </p:txBody>
      </p:sp>
      <p:pic>
        <p:nvPicPr>
          <p:cNvPr id="281" name="Picture 2"/>
          <p:cNvPicPr/>
          <p:nvPr/>
        </p:nvPicPr>
        <p:blipFill>
          <a:blip r:embed="rId2"/>
          <a:stretch/>
        </p:blipFill>
        <p:spPr>
          <a:xfrm>
            <a:off x="361080" y="1526040"/>
            <a:ext cx="8421480" cy="4356000"/>
          </a:xfrm>
          <a:prstGeom prst="rect">
            <a:avLst/>
          </a:prstGeom>
          <a:ln>
            <a:noFill/>
          </a:ln>
        </p:spPr>
      </p:pic>
    </p:spTree>
    <p:extLst>
      <p:ext uri="{BB962C8B-B14F-4D97-AF65-F5344CB8AC3E}">
        <p14:creationId xmlns:p14="http://schemas.microsoft.com/office/powerpoint/2010/main" val="3718346429"/>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2484360" y="44280"/>
            <a:ext cx="662436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sp>
        <p:nvSpPr>
          <p:cNvPr id="283" name="TextShape 2"/>
          <p:cNvSpPr txBox="1"/>
          <p:nvPr/>
        </p:nvSpPr>
        <p:spPr>
          <a:xfrm>
            <a:off x="0" y="5882040"/>
            <a:ext cx="9143640" cy="859320"/>
          </a:xfrm>
          <a:prstGeom prst="rect">
            <a:avLst/>
          </a:prstGeom>
          <a:noFill/>
          <a:ln>
            <a:noFill/>
          </a:ln>
        </p:spPr>
        <p:txBody>
          <a:bodyPr/>
          <a:lstStyle/>
          <a:p>
            <a:pPr algn="ctr">
              <a:lnSpc>
                <a:spcPct val="100000"/>
              </a:lnSpc>
            </a:pPr>
            <a:endParaRPr dirty="0"/>
          </a:p>
        </p:txBody>
      </p:sp>
      <p:pic>
        <p:nvPicPr>
          <p:cNvPr id="284" name="Picture 2"/>
          <p:cNvPicPr/>
          <p:nvPr/>
        </p:nvPicPr>
        <p:blipFill>
          <a:blip r:embed="rId2"/>
          <a:stretch/>
        </p:blipFill>
        <p:spPr>
          <a:xfrm>
            <a:off x="233640" y="1318320"/>
            <a:ext cx="8676360" cy="4563720"/>
          </a:xfrm>
          <a:prstGeom prst="rect">
            <a:avLst/>
          </a:prstGeom>
          <a:ln>
            <a:noFill/>
          </a:ln>
        </p:spPr>
      </p:pic>
    </p:spTree>
    <p:extLst>
      <p:ext uri="{BB962C8B-B14F-4D97-AF65-F5344CB8AC3E}">
        <p14:creationId xmlns:p14="http://schemas.microsoft.com/office/powerpoint/2010/main" val="3207335821"/>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2627280" y="44280"/>
            <a:ext cx="6481440" cy="576000"/>
          </a:xfrm>
          <a:prstGeom prst="rect">
            <a:avLst/>
          </a:prstGeom>
          <a:noFill/>
          <a:ln>
            <a:noFill/>
          </a:ln>
        </p:spPr>
        <p:txBody>
          <a:bodyPr anchor="ctr"/>
          <a:lstStyle/>
          <a:p>
            <a:pPr algn="ctr">
              <a:lnSpc>
                <a:spcPct val="100000"/>
              </a:lnSpc>
            </a:pPr>
            <a:r>
              <a:rPr lang="en-US" b="1" dirty="0" err="1">
                <a:solidFill>
                  <a:srgbClr val="0070C0"/>
                </a:solidFill>
                <a:latin typeface="Arial"/>
              </a:rPr>
              <a:t>Erstellung</a:t>
            </a:r>
            <a:endParaRPr lang="en-US" dirty="0"/>
          </a:p>
        </p:txBody>
      </p:sp>
      <p:pic>
        <p:nvPicPr>
          <p:cNvPr id="289" name="Picture 5"/>
          <p:cNvPicPr/>
          <p:nvPr/>
        </p:nvPicPr>
        <p:blipFill>
          <a:blip r:embed="rId2"/>
          <a:stretch/>
        </p:blipFill>
        <p:spPr>
          <a:xfrm>
            <a:off x="1815120" y="879120"/>
            <a:ext cx="5636160" cy="5267160"/>
          </a:xfrm>
          <a:prstGeom prst="rect">
            <a:avLst/>
          </a:prstGeom>
          <a:ln>
            <a:noFill/>
          </a:ln>
        </p:spPr>
      </p:pic>
      <p:sp>
        <p:nvSpPr>
          <p:cNvPr id="290" name="CustomShape 2"/>
          <p:cNvSpPr/>
          <p:nvPr/>
        </p:nvSpPr>
        <p:spPr>
          <a:xfrm>
            <a:off x="409320" y="6373440"/>
            <a:ext cx="81882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endParaRPr dirty="0"/>
          </a:p>
        </p:txBody>
      </p:sp>
    </p:spTree>
    <p:extLst>
      <p:ext uri="{BB962C8B-B14F-4D97-AF65-F5344CB8AC3E}">
        <p14:creationId xmlns:p14="http://schemas.microsoft.com/office/powerpoint/2010/main" val="3743618506"/>
      </p:ext>
    </p:extLst>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 xmlns:a16="http://schemas.microsoft.com/office/drawing/2014/main" id="{EDF54961-DC4D-43E4-9A48-354F663C19E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022734"/>
            <a:ext cx="4572000" cy="5306348"/>
          </a:xfrm>
          <a:prstGeom prst="rect">
            <a:avLst/>
          </a:prstGeom>
          <a:noFill/>
          <a:ln>
            <a:noFill/>
          </a:ln>
        </p:spPr>
      </p:pic>
      <p:sp>
        <p:nvSpPr>
          <p:cNvPr id="3" name="Textfeld 2">
            <a:extLst>
              <a:ext uri="{FF2B5EF4-FFF2-40B4-BE49-F238E27FC236}">
                <a16:creationId xmlns="" xmlns:a16="http://schemas.microsoft.com/office/drawing/2014/main" id="{C69C9F53-AAC4-4210-A725-DD65F444012C}"/>
              </a:ext>
            </a:extLst>
          </p:cNvPr>
          <p:cNvSpPr txBox="1"/>
          <p:nvPr/>
        </p:nvSpPr>
        <p:spPr>
          <a:xfrm>
            <a:off x="0" y="1022734"/>
            <a:ext cx="4572000" cy="5078313"/>
          </a:xfrm>
          <a:prstGeom prst="rect">
            <a:avLst/>
          </a:prstGeom>
          <a:noFill/>
        </p:spPr>
        <p:txBody>
          <a:bodyPr wrap="square" rtlCol="0">
            <a:spAutoFit/>
          </a:bodyPr>
          <a:lstStyle/>
          <a:p>
            <a:r>
              <a:rPr lang="de-DE" sz="2800" dirty="0"/>
              <a:t>OLACS Corpus Paradigma</a:t>
            </a:r>
          </a:p>
          <a:p>
            <a:endParaRPr lang="de-DE" dirty="0"/>
          </a:p>
          <a:p>
            <a:r>
              <a:rPr lang="de-DE" dirty="0"/>
              <a:t>Material lässt sich in zwei Kategorien unterteilen:</a:t>
            </a:r>
          </a:p>
          <a:p>
            <a:endParaRPr lang="de-DE" dirty="0"/>
          </a:p>
          <a:p>
            <a:pPr marL="342900" indent="-342900">
              <a:buFont typeface="Arial" panose="020B0604020202020204" pitchFamily="34" charset="0"/>
              <a:buChar char="•"/>
            </a:pPr>
            <a:r>
              <a:rPr lang="de-DE" dirty="0"/>
              <a:t>Verbzweit- Struktur (Satztyp 1-3)</a:t>
            </a:r>
          </a:p>
          <a:p>
            <a:pPr marL="342900" indent="-342900">
              <a:buFont typeface="Arial" panose="020B0604020202020204" pitchFamily="34" charset="0"/>
              <a:buChar char="•"/>
            </a:pPr>
            <a:r>
              <a:rPr lang="de-DE" dirty="0"/>
              <a:t>Relativsatz- Struktur (Satztyp 4-7)</a:t>
            </a:r>
          </a:p>
          <a:p>
            <a:pPr marL="342900" indent="-342900">
              <a:buFont typeface="Arial" panose="020B0604020202020204" pitchFamily="34" charset="0"/>
              <a:buChar char="•"/>
            </a:pPr>
            <a:endParaRPr lang="de-DE" dirty="0"/>
          </a:p>
          <a:p>
            <a:endParaRPr lang="de-DE" dirty="0"/>
          </a:p>
          <a:p>
            <a:r>
              <a:rPr lang="de-DE" sz="2800" dirty="0"/>
              <a:t>Verwendung:</a:t>
            </a:r>
          </a:p>
          <a:p>
            <a:endParaRPr lang="de-DE" sz="2800" dirty="0"/>
          </a:p>
          <a:p>
            <a:r>
              <a:rPr lang="de-DE" dirty="0"/>
              <a:t>Einfache Bedingung: Satztyp 1,2</a:t>
            </a:r>
          </a:p>
          <a:p>
            <a:r>
              <a:rPr lang="de-DE" dirty="0"/>
              <a:t>Schwierige Bedingung: Satztyp 7</a:t>
            </a:r>
          </a:p>
          <a:p>
            <a:pPr marL="342900" indent="-342900">
              <a:buFont typeface="Arial" panose="020B0604020202020204" pitchFamily="34" charset="0"/>
              <a:buChar char="•"/>
            </a:pPr>
            <a:endParaRPr lang="de-DE" dirty="0"/>
          </a:p>
          <a:p>
            <a:endParaRPr lang="de-DE" dirty="0"/>
          </a:p>
        </p:txBody>
      </p:sp>
      <p:sp>
        <p:nvSpPr>
          <p:cNvPr id="4" name="TextShape 1">
            <a:extLst>
              <a:ext uri="{FF2B5EF4-FFF2-40B4-BE49-F238E27FC236}">
                <a16:creationId xmlns="" xmlns:a16="http://schemas.microsoft.com/office/drawing/2014/main" id="{6540F073-2918-4303-A1A1-EC6D28BE6578}"/>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389712784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a:extLst>
              <a:ext uri="{FF2B5EF4-FFF2-40B4-BE49-F238E27FC236}">
                <a16:creationId xmlns="" xmlns:a16="http://schemas.microsoft.com/office/drawing/2014/main" id="{6B251019-5F72-4998-81D6-9D7CD86C7DAD}"/>
              </a:ext>
            </a:extLst>
          </p:cNvPr>
          <p:cNvSpPr txBox="1"/>
          <p:nvPr/>
        </p:nvSpPr>
        <p:spPr>
          <a:xfrm>
            <a:off x="233081" y="1070874"/>
            <a:ext cx="8677835" cy="1015663"/>
          </a:xfrm>
          <a:prstGeom prst="rect">
            <a:avLst/>
          </a:prstGeom>
          <a:noFill/>
        </p:spPr>
        <p:txBody>
          <a:bodyPr wrap="square" rtlCol="0">
            <a:spAutoFit/>
          </a:bodyPr>
          <a:lstStyle/>
          <a:p>
            <a:pPr marL="342900" indent="-342900">
              <a:buFont typeface="Arial" panose="020B0604020202020204" pitchFamily="34" charset="0"/>
              <a:buChar char="•"/>
            </a:pPr>
            <a:r>
              <a:rPr lang="de-DE" dirty="0"/>
              <a:t>Simulation von Lippenbewegung passend zu verschiedenen Audio-Dateien</a:t>
            </a:r>
          </a:p>
          <a:p>
            <a:pPr marL="342900" indent="-342900">
              <a:buFont typeface="Arial" panose="020B0604020202020204" pitchFamily="34" charset="0"/>
              <a:buChar char="•"/>
            </a:pPr>
            <a:r>
              <a:rPr lang="de-DE" dirty="0"/>
              <a:t>Simulation von Gesichtsausdrücken</a:t>
            </a:r>
          </a:p>
          <a:p>
            <a:pPr marL="342900" indent="-342900">
              <a:buFont typeface="Arial" panose="020B0604020202020204" pitchFamily="34" charset="0"/>
              <a:buChar char="•"/>
            </a:pPr>
            <a:endParaRPr lang="de-DE" dirty="0"/>
          </a:p>
        </p:txBody>
      </p:sp>
      <p:pic>
        <p:nvPicPr>
          <p:cNvPr id="3" name="03_easy">
            <a:hlinkClick r:id="" action="ppaction://media"/>
            <a:extLst>
              <a:ext uri="{FF2B5EF4-FFF2-40B4-BE49-F238E27FC236}">
                <a16:creationId xmlns="" xmlns:a16="http://schemas.microsoft.com/office/drawing/2014/main" id="{44AACFC5-DA19-4058-B5DB-0FEA0F77AE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10233" y="2076912"/>
            <a:ext cx="6723529" cy="3781985"/>
          </a:xfrm>
          <a:prstGeom prst="rect">
            <a:avLst/>
          </a:prstGeom>
        </p:spPr>
      </p:pic>
      <p:sp>
        <p:nvSpPr>
          <p:cNvPr id="5" name="TextShape 1">
            <a:extLst>
              <a:ext uri="{FF2B5EF4-FFF2-40B4-BE49-F238E27FC236}">
                <a16:creationId xmlns="" xmlns:a16="http://schemas.microsoft.com/office/drawing/2014/main" id="{72EADF12-FCEE-490F-A5E6-A4221F7AE403}"/>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3749180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04_easy">
            <a:hlinkClick r:id="" action="ppaction://media"/>
            <a:extLst>
              <a:ext uri="{FF2B5EF4-FFF2-40B4-BE49-F238E27FC236}">
                <a16:creationId xmlns="" xmlns:a16="http://schemas.microsoft.com/office/drawing/2014/main" id="{38716EC5-FD9E-44FB-A957-88FD9042C1F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7281" y="3731746"/>
            <a:ext cx="4107495" cy="2310466"/>
          </a:xfrm>
          <a:prstGeom prst="rect">
            <a:avLst/>
          </a:prstGeom>
        </p:spPr>
      </p:pic>
      <p:pic>
        <p:nvPicPr>
          <p:cNvPr id="3" name="02_ac_easy">
            <a:hlinkClick r:id="" action="ppaction://media"/>
            <a:extLst>
              <a:ext uri="{FF2B5EF4-FFF2-40B4-BE49-F238E27FC236}">
                <a16:creationId xmlns="" xmlns:a16="http://schemas.microsoft.com/office/drawing/2014/main" id="{B6C11819-CAF7-4EFC-AA58-8B41D8995923}"/>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572000" y="3731746"/>
            <a:ext cx="4107495" cy="2310466"/>
          </a:xfrm>
          <a:prstGeom prst="rect">
            <a:avLst/>
          </a:prstGeom>
        </p:spPr>
      </p:pic>
      <p:sp>
        <p:nvSpPr>
          <p:cNvPr id="4" name="Textfeld 3">
            <a:extLst>
              <a:ext uri="{FF2B5EF4-FFF2-40B4-BE49-F238E27FC236}">
                <a16:creationId xmlns="" xmlns:a16="http://schemas.microsoft.com/office/drawing/2014/main" id="{5483C6DB-D8E7-48D4-835B-646F0778C02B}"/>
              </a:ext>
            </a:extLst>
          </p:cNvPr>
          <p:cNvSpPr txBox="1"/>
          <p:nvPr/>
        </p:nvSpPr>
        <p:spPr>
          <a:xfrm>
            <a:off x="4572000" y="1237129"/>
            <a:ext cx="4107495" cy="1323439"/>
          </a:xfrm>
          <a:prstGeom prst="rect">
            <a:avLst/>
          </a:prstGeom>
          <a:noFill/>
        </p:spPr>
        <p:txBody>
          <a:bodyPr wrap="square" rtlCol="0">
            <a:spAutoFit/>
          </a:bodyPr>
          <a:lstStyle/>
          <a:p>
            <a:pPr algn="ctr"/>
            <a:r>
              <a:rPr lang="de-DE" dirty="0"/>
              <a:t>Leicht und Schwer</a:t>
            </a:r>
          </a:p>
          <a:p>
            <a:pPr algn="ctr"/>
            <a:r>
              <a:rPr lang="de-DE" dirty="0"/>
              <a:t>Mit hängendem Mundwinkel</a:t>
            </a:r>
          </a:p>
          <a:p>
            <a:pPr algn="ctr"/>
            <a:endParaRPr lang="de-DE" dirty="0"/>
          </a:p>
          <a:p>
            <a:pPr algn="ctr"/>
            <a:r>
              <a:rPr lang="de-DE" dirty="0"/>
              <a:t>Normal &amp; </a:t>
            </a:r>
            <a:r>
              <a:rPr lang="de-DE" dirty="0" err="1"/>
              <a:t>Vocoded</a:t>
            </a:r>
            <a:endParaRPr lang="de-DE" dirty="0"/>
          </a:p>
        </p:txBody>
      </p:sp>
      <p:sp>
        <p:nvSpPr>
          <p:cNvPr id="5" name="Textfeld 4">
            <a:extLst>
              <a:ext uri="{FF2B5EF4-FFF2-40B4-BE49-F238E27FC236}">
                <a16:creationId xmlns="" xmlns:a16="http://schemas.microsoft.com/office/drawing/2014/main" id="{A6F14EA7-8885-42B6-8A33-193F05A7F76A}"/>
              </a:ext>
            </a:extLst>
          </p:cNvPr>
          <p:cNvSpPr txBox="1"/>
          <p:nvPr/>
        </p:nvSpPr>
        <p:spPr>
          <a:xfrm>
            <a:off x="134471" y="1246093"/>
            <a:ext cx="4107495" cy="1323439"/>
          </a:xfrm>
          <a:prstGeom prst="rect">
            <a:avLst/>
          </a:prstGeom>
          <a:noFill/>
        </p:spPr>
        <p:txBody>
          <a:bodyPr wrap="square" rtlCol="0">
            <a:spAutoFit/>
          </a:bodyPr>
          <a:lstStyle/>
          <a:p>
            <a:pPr algn="ctr"/>
            <a:r>
              <a:rPr lang="de-DE" dirty="0"/>
              <a:t>Leicht und Schwer</a:t>
            </a:r>
          </a:p>
          <a:p>
            <a:pPr algn="ctr"/>
            <a:endParaRPr lang="de-DE" dirty="0"/>
          </a:p>
          <a:p>
            <a:pPr algn="ctr"/>
            <a:endParaRPr lang="de-DE" dirty="0"/>
          </a:p>
          <a:p>
            <a:pPr algn="ctr"/>
            <a:r>
              <a:rPr lang="de-DE" dirty="0"/>
              <a:t>Normal &amp; </a:t>
            </a:r>
            <a:r>
              <a:rPr lang="de-DE" dirty="0" err="1"/>
              <a:t>Vocoded</a:t>
            </a:r>
            <a:endParaRPr lang="de-DE" dirty="0"/>
          </a:p>
        </p:txBody>
      </p:sp>
      <p:sp>
        <p:nvSpPr>
          <p:cNvPr id="7" name="Textfeld 6">
            <a:extLst>
              <a:ext uri="{FF2B5EF4-FFF2-40B4-BE49-F238E27FC236}">
                <a16:creationId xmlns="" xmlns:a16="http://schemas.microsoft.com/office/drawing/2014/main" id="{4A195FA8-314B-47F8-A2D0-F29B0DF40244}"/>
              </a:ext>
            </a:extLst>
          </p:cNvPr>
          <p:cNvSpPr txBox="1"/>
          <p:nvPr/>
        </p:nvSpPr>
        <p:spPr>
          <a:xfrm>
            <a:off x="484094" y="2886635"/>
            <a:ext cx="7799294" cy="461665"/>
          </a:xfrm>
          <a:prstGeom prst="rect">
            <a:avLst/>
          </a:prstGeom>
          <a:noFill/>
        </p:spPr>
        <p:txBody>
          <a:bodyPr wrap="square" rtlCol="0">
            <a:spAutoFit/>
          </a:bodyPr>
          <a:lstStyle/>
          <a:p>
            <a:pPr algn="ctr"/>
            <a:r>
              <a:rPr lang="de-DE" sz="2400" b="1" dirty="0"/>
              <a:t>8 verschiedene Paradigmen mit insgesamt 240 Sätzen</a:t>
            </a:r>
          </a:p>
        </p:txBody>
      </p:sp>
      <p:sp>
        <p:nvSpPr>
          <p:cNvPr id="8" name="TextShape 1">
            <a:extLst>
              <a:ext uri="{FF2B5EF4-FFF2-40B4-BE49-F238E27FC236}">
                <a16:creationId xmlns="" xmlns:a16="http://schemas.microsoft.com/office/drawing/2014/main" id="{78D71036-93F9-4056-95A0-580139DE1277}"/>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318053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09" fill="hold"/>
                                        <p:tgtEl>
                                          <p:spTgt spid="2"/>
                                        </p:tgtEl>
                                      </p:cBhvr>
                                    </p:cmd>
                                  </p:childTnLst>
                                </p:cTn>
                              </p:par>
                            </p:childTnLst>
                          </p:cTn>
                        </p:par>
                        <p:par>
                          <p:cTn id="7" fill="hold">
                            <p:stCondLst>
                              <p:cond delay="9309"/>
                            </p:stCondLst>
                            <p:childTnLst>
                              <p:par>
                                <p:cTn id="8" presetID="1" presetClass="mediacall" presetSubtype="0" fill="hold" nodeType="afterEffect">
                                  <p:stCondLst>
                                    <p:cond delay="0"/>
                                  </p:stCondLst>
                                  <p:childTnLst>
                                    <p:cmd type="call" cmd="playFrom(0.0)">
                                      <p:cBhvr>
                                        <p:cTn id="9" dur="69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cTn>
                <p:tgtEl>
                  <p:spTgt spid="2"/>
                </p:tgtEl>
              </p:cMediaNode>
            </p:video>
            <p:seq concurrent="1" nextAc="seek">
              <p:cTn id="11" restart="whenNotActive" fill="hold" evtFilter="cancelBubble" nodeType="interactiveSeq">
                <p:stCondLst>
                  <p:cond evt="onClick" delay="0">
                    <p:tgtEl>
                      <p:spTgt spid="2"/>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2"/>
                                        </p:tgtEl>
                                      </p:cBhvr>
                                    </p:cmd>
                                  </p:childTnLst>
                                </p:cTn>
                              </p:par>
                            </p:childTnLst>
                          </p:cTn>
                        </p:par>
                      </p:childTnLst>
                    </p:cTn>
                  </p:par>
                </p:childTnLst>
              </p:cTn>
              <p:nextCondLst>
                <p:cond evt="onClick" delay="0">
                  <p:tgtEl>
                    <p:spTgt spid="2"/>
                  </p:tgtEl>
                </p:cond>
              </p:nextCondLst>
            </p:seq>
            <p:video>
              <p:cMediaNode vol="80000">
                <p:cTn id="16" repeatCount="indefinite" fill="hold" display="0">
                  <p:stCondLst>
                    <p:cond delay="indefinite"/>
                  </p:stCondLst>
                </p:cTn>
                <p:tgtEl>
                  <p:spTgt spid="3"/>
                </p:tgtEl>
              </p:cMediaNode>
            </p:video>
            <p:seq concurrent="1" nextAc="seek">
              <p:cTn id="17" restart="whenNotActive" fill="hold" evtFilter="cancelBubble" nodeType="interactiveSeq">
                <p:stCondLst>
                  <p:cond evt="onClick" delay="0">
                    <p:tgtEl>
                      <p:spTgt spid="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 xmlns:a16="http://schemas.microsoft.com/office/drawing/2014/main" id="{A94DC730-887D-4337-AB0F-2309301769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55" y="1302707"/>
            <a:ext cx="8982290" cy="4891799"/>
          </a:xfrm>
          <a:prstGeom prst="rect">
            <a:avLst/>
          </a:prstGeom>
        </p:spPr>
      </p:pic>
      <p:sp>
        <p:nvSpPr>
          <p:cNvPr id="4" name="TextShape 1">
            <a:extLst>
              <a:ext uri="{FF2B5EF4-FFF2-40B4-BE49-F238E27FC236}">
                <a16:creationId xmlns="" xmlns:a16="http://schemas.microsoft.com/office/drawing/2014/main" id="{B58AF264-CEF5-4C17-A1A5-FDE143C44673}"/>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Trigger Signal</a:t>
            </a:r>
            <a:endParaRPr dirty="0"/>
          </a:p>
        </p:txBody>
      </p:sp>
    </p:spTree>
    <p:extLst>
      <p:ext uri="{BB962C8B-B14F-4D97-AF65-F5344CB8AC3E}">
        <p14:creationId xmlns:p14="http://schemas.microsoft.com/office/powerpoint/2010/main" val="31546756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 xmlns:a16="http://schemas.microsoft.com/office/drawing/2014/main" id="{8B43CD70-3C59-4126-9C6C-F85401D73F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529" y="733327"/>
            <a:ext cx="7888941" cy="4672391"/>
          </a:xfrm>
          <a:prstGeom prst="rect">
            <a:avLst/>
          </a:prstGeom>
        </p:spPr>
      </p:pic>
      <p:sp>
        <p:nvSpPr>
          <p:cNvPr id="4" name="Textfeld 3">
            <a:extLst>
              <a:ext uri="{FF2B5EF4-FFF2-40B4-BE49-F238E27FC236}">
                <a16:creationId xmlns="" xmlns:a16="http://schemas.microsoft.com/office/drawing/2014/main" id="{6501E2EF-8A18-44C8-BF68-412703C3E671}"/>
              </a:ext>
            </a:extLst>
          </p:cNvPr>
          <p:cNvSpPr txBox="1"/>
          <p:nvPr/>
        </p:nvSpPr>
        <p:spPr>
          <a:xfrm>
            <a:off x="627529" y="5683624"/>
            <a:ext cx="7888941" cy="1015663"/>
          </a:xfrm>
          <a:prstGeom prst="rect">
            <a:avLst/>
          </a:prstGeom>
          <a:noFill/>
        </p:spPr>
        <p:txBody>
          <a:bodyPr wrap="square" rtlCol="0">
            <a:spAutoFit/>
          </a:bodyPr>
          <a:lstStyle/>
          <a:p>
            <a:pPr algn="ctr"/>
            <a:r>
              <a:rPr lang="de-DE" dirty="0"/>
              <a:t>Frage wird mit den Pfeiltasten beantwortet</a:t>
            </a:r>
          </a:p>
          <a:p>
            <a:pPr algn="ctr"/>
            <a:r>
              <a:rPr lang="de-DE" dirty="0"/>
              <a:t>Automatische Aufzeichnung der Antwort und Auswertung</a:t>
            </a:r>
          </a:p>
          <a:p>
            <a:pPr algn="ctr"/>
            <a:r>
              <a:rPr lang="de-DE" dirty="0"/>
              <a:t>(nicht einsehbar für den Probanden)</a:t>
            </a:r>
          </a:p>
        </p:txBody>
      </p:sp>
      <p:sp>
        <p:nvSpPr>
          <p:cNvPr id="5" name="TextShape 1">
            <a:extLst>
              <a:ext uri="{FF2B5EF4-FFF2-40B4-BE49-F238E27FC236}">
                <a16:creationId xmlns="" xmlns:a16="http://schemas.microsoft.com/office/drawing/2014/main" id="{CB6A7BC4-8888-47CF-B9AA-85968580F164}"/>
              </a:ext>
            </a:extLst>
          </p:cNvPr>
          <p:cNvSpPr txBox="1"/>
          <p:nvPr/>
        </p:nvSpPr>
        <p:spPr>
          <a:xfrm>
            <a:off x="2627280" y="44280"/>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193304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D0FA62FC-AF37-40C8-83E6-EB563ABE0854}"/>
              </a:ext>
            </a:extLst>
          </p:cNvPr>
          <p:cNvSpPr>
            <a:spLocks noGrp="1"/>
          </p:cNvSpPr>
          <p:nvPr>
            <p:ph type="title"/>
          </p:nvPr>
        </p:nvSpPr>
        <p:spPr/>
        <p:txBody>
          <a:bodyPr/>
          <a:lstStyle/>
          <a:p>
            <a:r>
              <a:rPr lang="de-DE" dirty="0"/>
              <a:t> EKG</a:t>
            </a:r>
          </a:p>
        </p:txBody>
      </p:sp>
      <p:pic>
        <p:nvPicPr>
          <p:cNvPr id="8" name="Inhaltsplatzhalter 7">
            <a:extLst>
              <a:ext uri="{FF2B5EF4-FFF2-40B4-BE49-F238E27FC236}">
                <a16:creationId xmlns="" xmlns:a16="http://schemas.microsoft.com/office/drawing/2014/main" id="{DBEC4484-943B-49DE-B490-95989AC6FD39}"/>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2301766"/>
            <a:ext cx="4038600" cy="3815833"/>
          </a:xfrm>
        </p:spPr>
      </p:pic>
      <p:sp>
        <p:nvSpPr>
          <p:cNvPr id="2" name="Textfeld 1">
            <a:extLst>
              <a:ext uri="{FF2B5EF4-FFF2-40B4-BE49-F238E27FC236}">
                <a16:creationId xmlns="" xmlns:a16="http://schemas.microsoft.com/office/drawing/2014/main" id="{CA8A5314-F92E-4B71-8AF2-F6338A65225C}"/>
              </a:ext>
            </a:extLst>
          </p:cNvPr>
          <p:cNvSpPr txBox="1"/>
          <p:nvPr/>
        </p:nvSpPr>
        <p:spPr>
          <a:xfrm>
            <a:off x="953740" y="882997"/>
            <a:ext cx="6336863" cy="830997"/>
          </a:xfrm>
          <a:prstGeom prst="rect">
            <a:avLst/>
          </a:prstGeom>
          <a:noFill/>
        </p:spPr>
        <p:txBody>
          <a:bodyPr wrap="none" rtlCol="0">
            <a:spAutoFit/>
          </a:bodyPr>
          <a:lstStyle/>
          <a:p>
            <a:pPr marL="457200" indent="-457200">
              <a:buFont typeface="Arial" panose="020B0604020202020204" pitchFamily="34" charset="0"/>
              <a:buChar char="•"/>
            </a:pPr>
            <a:r>
              <a:rPr lang="de-DE" sz="2400" dirty="0"/>
              <a:t>Trendbeseitigung</a:t>
            </a:r>
          </a:p>
          <a:p>
            <a:pPr marL="457200" indent="-457200">
              <a:buFont typeface="Arial" panose="020B0604020202020204" pitchFamily="34" charset="0"/>
              <a:buChar char="•"/>
            </a:pPr>
            <a:r>
              <a:rPr lang="de-DE" sz="2400" dirty="0"/>
              <a:t>Filterung (</a:t>
            </a:r>
            <a:r>
              <a:rPr lang="de-DE" sz="2400" dirty="0" err="1"/>
              <a:t>butterworth</a:t>
            </a:r>
            <a:r>
              <a:rPr lang="de-DE" sz="2400" dirty="0"/>
              <a:t> </a:t>
            </a:r>
            <a:r>
              <a:rPr lang="de-DE" sz="2400" dirty="0" err="1"/>
              <a:t>Bandpass</a:t>
            </a:r>
            <a:r>
              <a:rPr lang="de-DE" sz="2400" dirty="0"/>
              <a:t> </a:t>
            </a:r>
            <a:r>
              <a:rPr lang="de-DE" sz="2400" dirty="0" err="1"/>
              <a:t>filter+notch</a:t>
            </a:r>
            <a:r>
              <a:rPr lang="de-DE" sz="2400" dirty="0"/>
              <a:t>)</a:t>
            </a:r>
          </a:p>
        </p:txBody>
      </p:sp>
      <p:pic>
        <p:nvPicPr>
          <p:cNvPr id="5" name="Grafik 4">
            <a:extLst>
              <a:ext uri="{FF2B5EF4-FFF2-40B4-BE49-F238E27FC236}">
                <a16:creationId xmlns="" xmlns:a16="http://schemas.microsoft.com/office/drawing/2014/main" id="{2D23FACC-5F7F-4221-A920-41264E1B6B07}"/>
              </a:ext>
            </a:extLst>
          </p:cNvPr>
          <p:cNvPicPr>
            <a:picLocks noChangeAspect="1"/>
          </p:cNvPicPr>
          <p:nvPr/>
        </p:nvPicPr>
        <p:blipFill>
          <a:blip r:embed="rId3"/>
          <a:stretch>
            <a:fillRect/>
          </a:stretch>
        </p:blipFill>
        <p:spPr>
          <a:xfrm>
            <a:off x="4572000" y="2301766"/>
            <a:ext cx="4041998" cy="3815833"/>
          </a:xfrm>
          <a:prstGeom prst="rect">
            <a:avLst/>
          </a:prstGeom>
        </p:spPr>
      </p:pic>
    </p:spTree>
    <p:extLst>
      <p:ext uri="{BB962C8B-B14F-4D97-AF65-F5344CB8AC3E}">
        <p14:creationId xmlns:p14="http://schemas.microsoft.com/office/powerpoint/2010/main" val="33836988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 xmlns:a16="http://schemas.microsoft.com/office/drawing/2014/main" id="{9464109A-7314-4AC1-B205-D6B643C1A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5" y="759784"/>
            <a:ext cx="9083945" cy="5338432"/>
          </a:xfrm>
          <a:prstGeom prst="rect">
            <a:avLst/>
          </a:prstGeom>
        </p:spPr>
      </p:pic>
      <p:sp>
        <p:nvSpPr>
          <p:cNvPr id="4" name="TextShape 1">
            <a:extLst>
              <a:ext uri="{FF2B5EF4-FFF2-40B4-BE49-F238E27FC236}">
                <a16:creationId xmlns="" xmlns:a16="http://schemas.microsoft.com/office/drawing/2014/main" id="{BB36C806-6E63-43B5-95C9-512BD12A6A9C}"/>
              </a:ext>
            </a:extLst>
          </p:cNvPr>
          <p:cNvSpPr txBox="1"/>
          <p:nvPr/>
        </p:nvSpPr>
        <p:spPr>
          <a:xfrm>
            <a:off x="2627280" y="58135"/>
            <a:ext cx="6481440" cy="576000"/>
          </a:xfrm>
          <a:prstGeom prst="rect">
            <a:avLst/>
          </a:prstGeom>
          <a:noFill/>
          <a:ln>
            <a:noFill/>
          </a:ln>
        </p:spPr>
        <p:txBody>
          <a:bodyPr anchor="ctr"/>
          <a:lstStyle/>
          <a:p>
            <a:pPr algn="ctr">
              <a:lnSpc>
                <a:spcPct val="100000"/>
              </a:lnSpc>
            </a:pPr>
            <a:r>
              <a:rPr lang="en-US" b="1" strike="noStrike" dirty="0">
                <a:solidFill>
                  <a:srgbClr val="0070C0"/>
                </a:solidFill>
                <a:latin typeface="Arial"/>
              </a:rPr>
              <a:t>OLACS Corpus </a:t>
            </a:r>
            <a:r>
              <a:rPr lang="en-US" b="1" strike="noStrike" dirty="0" err="1">
                <a:solidFill>
                  <a:srgbClr val="0070C0"/>
                </a:solidFill>
                <a:latin typeface="Arial"/>
              </a:rPr>
              <a:t>Paradigma</a:t>
            </a:r>
            <a:endParaRPr dirty="0"/>
          </a:p>
        </p:txBody>
      </p:sp>
    </p:spTree>
    <p:extLst>
      <p:ext uri="{BB962C8B-B14F-4D97-AF65-F5344CB8AC3E}">
        <p14:creationId xmlns:p14="http://schemas.microsoft.com/office/powerpoint/2010/main" val="20638203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1"/>
              <a:t>Material &amp; Methoden</a:t>
            </a:r>
          </a:p>
        </p:txBody>
      </p:sp>
      <p:sp>
        <p:nvSpPr>
          <p:cNvPr id="8" name="Textfeld 7"/>
          <p:cNvSpPr txBox="1"/>
          <p:nvPr/>
        </p:nvSpPr>
        <p:spPr>
          <a:xfrm>
            <a:off x="2523744" y="6409944"/>
            <a:ext cx="4197096" cy="307777"/>
          </a:xfrm>
          <a:prstGeom prst="rect">
            <a:avLst/>
          </a:prstGeom>
          <a:noFill/>
        </p:spPr>
        <p:txBody>
          <a:bodyPr wrap="square" rtlCol="0">
            <a:spAutoFit/>
          </a:bodyPr>
          <a:lstStyle/>
          <a:p>
            <a:r>
              <a:rPr lang="de-DE" sz="1400" dirty="0"/>
              <a:t>    </a:t>
            </a:r>
            <a:endParaRPr lang="de-DE" sz="1200" dirty="0">
              <a:latin typeface="+mn-lt"/>
            </a:endParaRPr>
          </a:p>
        </p:txBody>
      </p:sp>
      <p:sp>
        <p:nvSpPr>
          <p:cNvPr id="3" name="Textfeld 2"/>
          <p:cNvSpPr txBox="1"/>
          <p:nvPr/>
        </p:nvSpPr>
        <p:spPr>
          <a:xfrm>
            <a:off x="237744" y="1133856"/>
            <a:ext cx="8686800" cy="2616101"/>
          </a:xfrm>
          <a:prstGeom prst="rect">
            <a:avLst/>
          </a:prstGeom>
          <a:noFill/>
        </p:spPr>
        <p:txBody>
          <a:bodyPr wrap="square" rtlCol="0">
            <a:spAutoFit/>
          </a:bodyPr>
          <a:lstStyle/>
          <a:p>
            <a:r>
              <a:rPr lang="de-DE" b="1" dirty="0">
                <a:latin typeface="+mn-lt"/>
              </a:rPr>
              <a:t>Probanden und Einschlusskriterien:</a:t>
            </a:r>
          </a:p>
          <a:p>
            <a:pPr marL="285750" indent="-285750">
              <a:buFont typeface="Wingdings" panose="05000000000000000000" pitchFamily="2" charset="2"/>
              <a:buChar char="§"/>
            </a:pPr>
            <a:endParaRPr lang="de-DE" sz="1800" b="1" dirty="0">
              <a:latin typeface="+mn-lt"/>
            </a:endParaRPr>
          </a:p>
          <a:p>
            <a:pPr marL="285750" indent="-285750">
              <a:buFont typeface="Symbol" panose="05050102010706020507" pitchFamily="18" charset="2"/>
              <a:buChar char="-"/>
            </a:pPr>
            <a:r>
              <a:rPr lang="de-DE" sz="1800" dirty="0">
                <a:latin typeface="+mn-lt"/>
              </a:rPr>
              <a:t>13 junge (19-35 Jahre) normal hörende Probanden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Hörschwellen unter 20 dB HL</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Keine neurologischen oder audiologischen Erkrankungen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Informationsblatt und Einverständniserklärung</a:t>
            </a:r>
          </a:p>
        </p:txBody>
      </p:sp>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676" y="4263100"/>
            <a:ext cx="4220647" cy="1936532"/>
          </a:xfrm>
          <a:prstGeom prst="rect">
            <a:avLst/>
          </a:prstGeom>
        </p:spPr>
      </p:pic>
    </p:spTree>
    <p:extLst>
      <p:ext uri="{BB962C8B-B14F-4D97-AF65-F5344CB8AC3E}">
        <p14:creationId xmlns:p14="http://schemas.microsoft.com/office/powerpoint/2010/main" val="33245080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1"/>
              <a:t> </a:t>
            </a:r>
            <a:r>
              <a:rPr lang="de-DE" dirty="0"/>
              <a:t>Material &amp; Methoden</a:t>
            </a:r>
            <a:endParaRPr lang="en-US" noProof="1"/>
          </a:p>
        </p:txBody>
      </p:sp>
      <p:pic>
        <p:nvPicPr>
          <p:cNvPr id="6" name="Picture 1"/>
          <p:cNvPicPr/>
          <p:nvPr/>
        </p:nvPicPr>
        <p:blipFill>
          <a:blip r:embed="rId3">
            <a:extLst>
              <a:ext uri="{28A0092B-C50C-407E-A947-70E740481C1C}">
                <a14:useLocalDpi xmlns:a14="http://schemas.microsoft.com/office/drawing/2010/main" val="0"/>
              </a:ext>
            </a:extLst>
          </a:blip>
          <a:srcRect/>
          <a:stretch>
            <a:fillRect/>
          </a:stretch>
        </p:blipFill>
        <p:spPr bwMode="auto">
          <a:xfrm>
            <a:off x="924814" y="1525532"/>
            <a:ext cx="3197860" cy="2333625"/>
          </a:xfrm>
          <a:prstGeom prst="rect">
            <a:avLst/>
          </a:prstGeom>
          <a:noFill/>
          <a:ln>
            <a:noFill/>
          </a:ln>
        </p:spPr>
      </p:pic>
      <p:sp>
        <p:nvSpPr>
          <p:cNvPr id="3" name="Textfeld 2"/>
          <p:cNvSpPr txBox="1"/>
          <p:nvPr/>
        </p:nvSpPr>
        <p:spPr>
          <a:xfrm>
            <a:off x="155448" y="1156200"/>
            <a:ext cx="3255264" cy="400110"/>
          </a:xfrm>
          <a:prstGeom prst="rect">
            <a:avLst/>
          </a:prstGeom>
          <a:noFill/>
        </p:spPr>
        <p:txBody>
          <a:bodyPr wrap="square" rtlCol="0">
            <a:spAutoFit/>
          </a:bodyPr>
          <a:lstStyle/>
          <a:p>
            <a:r>
              <a:rPr lang="de-DE" sz="1800" b="1" dirty="0">
                <a:latin typeface="+mn-lt"/>
              </a:rPr>
              <a:t> </a:t>
            </a:r>
            <a:r>
              <a:rPr lang="de-DE" b="1" dirty="0">
                <a:latin typeface="+mn-lt"/>
              </a:rPr>
              <a:t>Allgemeiner Aufbau</a:t>
            </a:r>
          </a:p>
        </p:txBody>
      </p:sp>
      <p:sp>
        <p:nvSpPr>
          <p:cNvPr id="5" name="Textfeld 4"/>
          <p:cNvSpPr txBox="1"/>
          <p:nvPr/>
        </p:nvSpPr>
        <p:spPr>
          <a:xfrm>
            <a:off x="402336" y="3859157"/>
            <a:ext cx="8403336" cy="2585323"/>
          </a:xfrm>
          <a:prstGeom prst="rect">
            <a:avLst/>
          </a:prstGeom>
          <a:noFill/>
        </p:spPr>
        <p:txBody>
          <a:bodyPr wrap="square" rtlCol="0">
            <a:spAutoFit/>
          </a:bodyPr>
          <a:lstStyle/>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err="1">
                <a:latin typeface="+mn-lt"/>
              </a:rPr>
              <a:t>Freifeld</a:t>
            </a:r>
            <a:r>
              <a:rPr lang="de-DE" sz="1800" dirty="0">
                <a:latin typeface="+mn-lt"/>
              </a:rPr>
              <a:t> Lautsprecher Setup mit Teppich und Vorhängen um Schallreflexionen zu minimieren</a:t>
            </a:r>
          </a:p>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a:latin typeface="+mn-lt"/>
              </a:rPr>
              <a:t>Lautsprecher LS3 präsentieren Stimulus</a:t>
            </a:r>
          </a:p>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a:latin typeface="+mn-lt"/>
              </a:rPr>
              <a:t>Hochauflösendes 128 Kanal EEG</a:t>
            </a:r>
          </a:p>
          <a:p>
            <a:pPr marL="285750" indent="-285750">
              <a:buFont typeface="Wingdings" panose="05000000000000000000" pitchFamily="2" charset="2"/>
              <a:buChar char="§"/>
            </a:pPr>
            <a:endParaRPr lang="de-DE" sz="1800" dirty="0">
              <a:latin typeface="+mn-lt"/>
            </a:endParaRPr>
          </a:p>
          <a:p>
            <a:pPr marL="285750" indent="-285750">
              <a:buFont typeface="Wingdings" panose="05000000000000000000" pitchFamily="2" charset="2"/>
              <a:buChar char="§"/>
            </a:pPr>
            <a:r>
              <a:rPr lang="de-DE" sz="1800" dirty="0">
                <a:latin typeface="+mn-lt"/>
              </a:rPr>
              <a:t>Elektrodermale Aktivität, Herzfrequenz</a:t>
            </a:r>
          </a:p>
        </p:txBody>
      </p:sp>
      <p:sp>
        <p:nvSpPr>
          <p:cNvPr id="11" name="Textfeld 10"/>
          <p:cNvSpPr txBox="1"/>
          <p:nvPr/>
        </p:nvSpPr>
        <p:spPr>
          <a:xfrm>
            <a:off x="1460182" y="3844627"/>
            <a:ext cx="5577840" cy="246221"/>
          </a:xfrm>
          <a:prstGeom prst="rect">
            <a:avLst/>
          </a:prstGeom>
          <a:noFill/>
        </p:spPr>
        <p:txBody>
          <a:bodyPr wrap="square" rtlCol="0">
            <a:spAutoFit/>
          </a:bodyPr>
          <a:lstStyle/>
          <a:p>
            <a:pPr algn="ctr"/>
            <a:r>
              <a:rPr lang="de-DE" sz="1000" dirty="0"/>
              <a:t>Datenerfassung und Setup</a:t>
            </a:r>
          </a:p>
        </p:txBody>
      </p:sp>
      <p:pic>
        <p:nvPicPr>
          <p:cNvPr id="12" name="Picture 11">
            <a:extLst>
              <a:ext uri="{FF2B5EF4-FFF2-40B4-BE49-F238E27FC236}">
                <a16:creationId xmlns="" xmlns:a16="http://schemas.microsoft.com/office/drawing/2014/main" id="{542E7DE0-DAFE-4C0F-997D-F1C68FC00C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355811" y="1118865"/>
            <a:ext cx="2566036" cy="2848872"/>
          </a:xfrm>
          <a:prstGeom prst="rect">
            <a:avLst/>
          </a:prstGeom>
          <a:noFill/>
          <a:ln>
            <a:noFill/>
          </a:ln>
        </p:spPr>
      </p:pic>
    </p:spTree>
    <p:extLst>
      <p:ext uri="{BB962C8B-B14F-4D97-AF65-F5344CB8AC3E}">
        <p14:creationId xmlns:p14="http://schemas.microsoft.com/office/powerpoint/2010/main" val="143031769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07448E1-4C86-4B94-9A80-B1746C0BF8E2}"/>
              </a:ext>
            </a:extLst>
          </p:cNvPr>
          <p:cNvSpPr>
            <a:spLocks noGrp="1"/>
          </p:cNvSpPr>
          <p:nvPr>
            <p:ph type="title"/>
          </p:nvPr>
        </p:nvSpPr>
        <p:spPr/>
        <p:txBody>
          <a:bodyPr/>
          <a:lstStyle/>
          <a:p>
            <a:r>
              <a:rPr lang="de-DE" dirty="0" err="1"/>
              <a:t>Freifeld</a:t>
            </a:r>
            <a:endParaRPr lang="de-DE" dirty="0"/>
          </a:p>
        </p:txBody>
      </p:sp>
      <p:pic>
        <p:nvPicPr>
          <p:cNvPr id="5" name="Inhaltsplatzhalter 4">
            <a:extLst>
              <a:ext uri="{FF2B5EF4-FFF2-40B4-BE49-F238E27FC236}">
                <a16:creationId xmlns="" xmlns:a16="http://schemas.microsoft.com/office/drawing/2014/main" id="{0CC255F9-3A5E-4D1D-8544-BA7C82017D8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43000" y="1147640"/>
            <a:ext cx="6858000" cy="5143500"/>
          </a:xfrm>
        </p:spPr>
      </p:pic>
    </p:spTree>
    <p:extLst>
      <p:ext uri="{BB962C8B-B14F-4D97-AF65-F5344CB8AC3E}">
        <p14:creationId xmlns:p14="http://schemas.microsoft.com/office/powerpoint/2010/main" val="21616318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Material &amp; Methoden</a:t>
            </a:r>
            <a:endParaRPr lang="en-US" noProof="1"/>
          </a:p>
        </p:txBody>
      </p:sp>
      <p:sp>
        <p:nvSpPr>
          <p:cNvPr id="3" name="Textfeld 2"/>
          <p:cNvSpPr txBox="1"/>
          <p:nvPr/>
        </p:nvSpPr>
        <p:spPr>
          <a:xfrm>
            <a:off x="329184" y="1143000"/>
            <a:ext cx="8458200" cy="5724644"/>
          </a:xfrm>
          <a:prstGeom prst="rect">
            <a:avLst/>
          </a:prstGeom>
          <a:noFill/>
        </p:spPr>
        <p:txBody>
          <a:bodyPr wrap="square" rtlCol="0">
            <a:spAutoFit/>
          </a:bodyPr>
          <a:lstStyle/>
          <a:p>
            <a:endParaRPr lang="de-DE" b="1" dirty="0">
              <a:latin typeface="+mn-lt"/>
            </a:endParaRPr>
          </a:p>
          <a:p>
            <a:r>
              <a:rPr lang="de-DE" b="1" dirty="0">
                <a:latin typeface="+mn-lt"/>
              </a:rPr>
              <a:t>Vorbereitung der Probanden</a:t>
            </a:r>
          </a:p>
          <a:p>
            <a:endParaRPr lang="de-DE" b="1" dirty="0">
              <a:latin typeface="+mn-lt"/>
            </a:endParaRPr>
          </a:p>
          <a:p>
            <a:pPr marL="285750" indent="-285750">
              <a:buFont typeface="Symbol" panose="05050102010706020507" pitchFamily="18" charset="2"/>
              <a:buChar char="-"/>
            </a:pPr>
            <a:r>
              <a:rPr lang="de-DE" sz="1800" dirty="0">
                <a:latin typeface="+mn-lt"/>
              </a:rPr>
              <a:t>Messung der Hörschwelle</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Platzierung und Kalibrierung der Sensoren (HR, EDA)</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Platzierung der EEG-Haube: 128 aktive Elektroden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Impedanzen werden vor der Messung kontrolliert und unter 30 k</a:t>
            </a:r>
            <a:r>
              <a:rPr lang="en-GB" sz="1800" dirty="0">
                <a:latin typeface="+mn-lt"/>
              </a:rPr>
              <a:t>Ω</a:t>
            </a:r>
            <a:r>
              <a:rPr lang="de-DE" sz="1800" dirty="0">
                <a:latin typeface="+mn-lt"/>
              </a:rPr>
              <a:t> gehalten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Probanden werden angewiesen bequem zu sitzen, sich ruhig zu verhalten, und die Augen geöffnet zu lassen und den Avatar zu fixieren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Probanden beantworten die Fragen</a:t>
            </a:r>
          </a:p>
          <a:p>
            <a:pPr marL="285750" indent="-285750">
              <a:buFont typeface="Symbol" panose="05050102010706020507" pitchFamily="18" charset="2"/>
              <a:buChar char="-"/>
            </a:pPr>
            <a:endParaRPr lang="de-DE" sz="1800" dirty="0">
              <a:latin typeface="+mn-lt"/>
            </a:endParaRPr>
          </a:p>
          <a:p>
            <a:pPr marL="285750" indent="-285750">
              <a:buFont typeface="Symbol" panose="05050102010706020507" pitchFamily="18" charset="2"/>
              <a:buChar char="-"/>
            </a:pPr>
            <a:r>
              <a:rPr lang="de-DE" sz="1800" dirty="0">
                <a:latin typeface="+mn-lt"/>
              </a:rPr>
              <a:t>Dauer: ca. 300 Sekunden pro Paradigma </a:t>
            </a:r>
            <a:r>
              <a:rPr lang="de-DE" sz="1800" dirty="0">
                <a:latin typeface="+mn-lt"/>
                <a:sym typeface="Wingdings" panose="05000000000000000000" pitchFamily="2" charset="2"/>
              </a:rPr>
              <a:t> 40min </a:t>
            </a:r>
            <a:r>
              <a:rPr lang="de-DE" sz="1800" dirty="0" err="1">
                <a:latin typeface="+mn-lt"/>
                <a:sym typeface="Wingdings" panose="05000000000000000000" pitchFamily="2" charset="2"/>
              </a:rPr>
              <a:t>Messzeit</a:t>
            </a:r>
            <a:r>
              <a:rPr lang="de-DE" sz="1800" dirty="0">
                <a:latin typeface="+mn-lt"/>
                <a:sym typeface="Wingdings" panose="05000000000000000000" pitchFamily="2" charset="2"/>
              </a:rPr>
              <a:t> </a:t>
            </a:r>
          </a:p>
          <a:p>
            <a:pPr marL="285750" indent="-285750">
              <a:buFont typeface="Symbol" panose="05050102010706020507" pitchFamily="18" charset="2"/>
              <a:buChar char="-"/>
            </a:pPr>
            <a:endParaRPr lang="de-DE" sz="1800" dirty="0">
              <a:latin typeface="+mn-lt"/>
              <a:sym typeface="Wingdings" panose="05000000000000000000" pitchFamily="2" charset="2"/>
            </a:endParaRPr>
          </a:p>
          <a:p>
            <a:endParaRPr lang="de-DE" sz="1800" dirty="0">
              <a:latin typeface="+mn-lt"/>
              <a:sym typeface="Wingdings" panose="05000000000000000000" pitchFamily="2" charset="2"/>
            </a:endParaRPr>
          </a:p>
          <a:p>
            <a:pPr marL="285750" indent="-285750">
              <a:buFont typeface="Wingdings" panose="05000000000000000000" pitchFamily="2" charset="2"/>
              <a:buChar char="§"/>
            </a:pPr>
            <a:endParaRPr lang="de-DE" sz="1800" dirty="0">
              <a:latin typeface="+mn-lt"/>
            </a:endParaRPr>
          </a:p>
        </p:txBody>
      </p:sp>
    </p:spTree>
    <p:extLst>
      <p:ext uri="{BB962C8B-B14F-4D97-AF65-F5344CB8AC3E}">
        <p14:creationId xmlns:p14="http://schemas.microsoft.com/office/powerpoint/2010/main" val="19276673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8939DC48-B67F-4AB3-B609-A85F0EAC62D8}"/>
              </a:ext>
            </a:extLst>
          </p:cNvPr>
          <p:cNvSpPr>
            <a:spLocks noGrp="1"/>
          </p:cNvSpPr>
          <p:nvPr>
            <p:ph type="title"/>
          </p:nvPr>
        </p:nvSpPr>
        <p:spPr/>
        <p:txBody>
          <a:bodyPr/>
          <a:lstStyle/>
          <a:p>
            <a:r>
              <a:rPr lang="de-DE" dirty="0"/>
              <a:t>Aufbau</a:t>
            </a:r>
          </a:p>
        </p:txBody>
      </p:sp>
      <p:pic>
        <p:nvPicPr>
          <p:cNvPr id="5" name="Inhaltsplatzhalter 4">
            <a:extLst>
              <a:ext uri="{FF2B5EF4-FFF2-40B4-BE49-F238E27FC236}">
                <a16:creationId xmlns="" xmlns:a16="http://schemas.microsoft.com/office/drawing/2014/main" id="{D8C4B98B-1C1E-477B-B042-BC0F76CC08E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635250" y="1231742"/>
            <a:ext cx="3873499" cy="5164665"/>
          </a:xfrm>
        </p:spPr>
      </p:pic>
    </p:spTree>
    <p:extLst>
      <p:ext uri="{BB962C8B-B14F-4D97-AF65-F5344CB8AC3E}">
        <p14:creationId xmlns:p14="http://schemas.microsoft.com/office/powerpoint/2010/main" val="3867095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C176F7D9-2C87-4D0C-93A3-57ED9B09FCA7}"/>
              </a:ext>
            </a:extLst>
          </p:cNvPr>
          <p:cNvSpPr>
            <a:spLocks noGrp="1"/>
          </p:cNvSpPr>
          <p:nvPr>
            <p:ph type="title"/>
          </p:nvPr>
        </p:nvSpPr>
        <p:spPr/>
        <p:txBody>
          <a:bodyPr/>
          <a:lstStyle/>
          <a:p>
            <a:r>
              <a:rPr lang="de-DE" dirty="0"/>
              <a:t>Ausblick auf die Bachelor Arbeit</a:t>
            </a:r>
          </a:p>
        </p:txBody>
      </p:sp>
      <p:sp>
        <p:nvSpPr>
          <p:cNvPr id="3" name="Inhaltsplatzhalter 2">
            <a:extLst>
              <a:ext uri="{FF2B5EF4-FFF2-40B4-BE49-F238E27FC236}">
                <a16:creationId xmlns="" xmlns:a16="http://schemas.microsoft.com/office/drawing/2014/main" id="{3376CC70-EF77-495C-B6B1-566A7ECA0253}"/>
              </a:ext>
            </a:extLst>
          </p:cNvPr>
          <p:cNvSpPr>
            <a:spLocks noGrp="1"/>
          </p:cNvSpPr>
          <p:nvPr>
            <p:ph idx="1"/>
          </p:nvPr>
        </p:nvSpPr>
        <p:spPr/>
        <p:txBody>
          <a:bodyPr/>
          <a:lstStyle/>
          <a:p>
            <a:r>
              <a:rPr lang="de-DE" sz="2000" b="1" dirty="0"/>
              <a:t>Bisher:</a:t>
            </a:r>
            <a:endParaRPr lang="de-DE" dirty="0"/>
          </a:p>
          <a:p>
            <a:pPr lvl="1"/>
            <a:r>
              <a:rPr lang="de-DE" sz="1800" dirty="0"/>
              <a:t>Vollständige Implementierung der 8 Paradigmen</a:t>
            </a:r>
          </a:p>
          <a:p>
            <a:pPr lvl="2"/>
            <a:r>
              <a:rPr lang="de-DE" sz="1400" dirty="0"/>
              <a:t>Anpassung der Lippenbewegung von Hand</a:t>
            </a:r>
          </a:p>
          <a:p>
            <a:pPr lvl="1"/>
            <a:r>
              <a:rPr lang="de-DE" sz="1800" dirty="0"/>
              <a:t>Einrichten und kalibrieren</a:t>
            </a:r>
          </a:p>
          <a:p>
            <a:pPr lvl="1"/>
            <a:r>
              <a:rPr lang="de-DE" sz="1800" dirty="0"/>
              <a:t>Durchführung von 13 Messungen</a:t>
            </a:r>
          </a:p>
          <a:p>
            <a:pPr lvl="1">
              <a:buFont typeface="Symbol" panose="05050102010706020507" pitchFamily="18" charset="2"/>
              <a:buChar char="-"/>
            </a:pPr>
            <a:r>
              <a:rPr lang="de-DE" sz="1800" dirty="0"/>
              <a:t>Erste Analyse der gesammelten Daten </a:t>
            </a:r>
          </a:p>
          <a:p>
            <a:pPr lvl="1">
              <a:buFont typeface="Symbol" panose="05050102010706020507" pitchFamily="18" charset="2"/>
              <a:buChar char="-"/>
            </a:pPr>
            <a:endParaRPr lang="de-DE" sz="1800" dirty="0"/>
          </a:p>
          <a:p>
            <a:r>
              <a:rPr lang="de-DE" sz="2000" b="1" dirty="0"/>
              <a:t>Ziele:</a:t>
            </a:r>
          </a:p>
          <a:p>
            <a:pPr lvl="1"/>
            <a:r>
              <a:rPr lang="de-DE" sz="1800" dirty="0"/>
              <a:t>Vollständige Bearbeitung und Beurteilung der EEG-Daten</a:t>
            </a:r>
          </a:p>
          <a:p>
            <a:pPr lvl="2"/>
            <a:r>
              <a:rPr lang="de-DE" sz="1800" dirty="0"/>
              <a:t>Visualisierung</a:t>
            </a:r>
          </a:p>
          <a:p>
            <a:pPr lvl="1"/>
            <a:r>
              <a:rPr lang="de-DE" sz="1800" dirty="0"/>
              <a:t>Auswertung der subjektiven Fragebögen</a:t>
            </a:r>
          </a:p>
          <a:p>
            <a:pPr lvl="2"/>
            <a:r>
              <a:rPr lang="de-DE" sz="1800" dirty="0"/>
              <a:t>Visualisierung</a:t>
            </a:r>
          </a:p>
          <a:p>
            <a:pPr lvl="1"/>
            <a:r>
              <a:rPr lang="de-DE" sz="1800" dirty="0"/>
              <a:t>Anfertigung der Bachelor Arbeit</a:t>
            </a:r>
          </a:p>
          <a:p>
            <a:pPr lvl="1"/>
            <a:endParaRPr lang="de-DE" sz="1800" dirty="0"/>
          </a:p>
          <a:p>
            <a:pPr lvl="1"/>
            <a:endParaRPr lang="de-DE" dirty="0"/>
          </a:p>
          <a:p>
            <a:pPr marL="57150" indent="0">
              <a:buNone/>
            </a:pPr>
            <a:endParaRPr lang="de-DE" dirty="0"/>
          </a:p>
        </p:txBody>
      </p:sp>
    </p:spTree>
    <p:extLst>
      <p:ext uri="{BB962C8B-B14F-4D97-AF65-F5344CB8AC3E}">
        <p14:creationId xmlns:p14="http://schemas.microsoft.com/office/powerpoint/2010/main" val="226576865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11DA5C02-A228-49E9-86FF-39616EC28D68}"/>
              </a:ext>
            </a:extLst>
          </p:cNvPr>
          <p:cNvSpPr>
            <a:spLocks noGrp="1"/>
          </p:cNvSpPr>
          <p:nvPr>
            <p:ph type="title"/>
          </p:nvPr>
        </p:nvSpPr>
        <p:spPr/>
        <p:txBody>
          <a:bodyPr/>
          <a:lstStyle/>
          <a:p>
            <a:r>
              <a:rPr lang="de-DE" dirty="0"/>
              <a:t/>
            </a:r>
            <a:br>
              <a:rPr lang="de-DE" dirty="0"/>
            </a:br>
            <a:endParaRPr lang="de-DE" dirty="0"/>
          </a:p>
        </p:txBody>
      </p:sp>
      <p:sp>
        <p:nvSpPr>
          <p:cNvPr id="3" name="Inhaltsplatzhalter 2">
            <a:extLst>
              <a:ext uri="{FF2B5EF4-FFF2-40B4-BE49-F238E27FC236}">
                <a16:creationId xmlns="" xmlns:a16="http://schemas.microsoft.com/office/drawing/2014/main" id="{F19701A7-6211-4B5D-91F0-71ABDAF71140}"/>
              </a:ext>
            </a:extLst>
          </p:cNvPr>
          <p:cNvSpPr>
            <a:spLocks noGrp="1"/>
          </p:cNvSpPr>
          <p:nvPr>
            <p:ph idx="1"/>
          </p:nvPr>
        </p:nvSpPr>
        <p:spPr>
          <a:xfrm>
            <a:off x="457200" y="1396781"/>
            <a:ext cx="8229600" cy="5143500"/>
          </a:xfrm>
        </p:spPr>
        <p:txBody>
          <a:bodyPr/>
          <a:lstStyle/>
          <a:p>
            <a:pPr marL="0" indent="0" algn="ctr">
              <a:buNone/>
            </a:pPr>
            <a:endParaRPr lang="de-DE" b="1" dirty="0"/>
          </a:p>
          <a:p>
            <a:pPr marL="0" indent="0" algn="ctr">
              <a:buNone/>
            </a:pPr>
            <a:endParaRPr lang="de-DE" b="1" dirty="0">
              <a:solidFill>
                <a:srgbClr val="0070C0"/>
              </a:solidFill>
            </a:endParaRPr>
          </a:p>
          <a:p>
            <a:pPr marL="0" indent="0" algn="ctr">
              <a:buNone/>
            </a:pPr>
            <a:r>
              <a:rPr lang="de-DE" sz="4800" b="1" dirty="0">
                <a:solidFill>
                  <a:srgbClr val="0070C0"/>
                </a:solidFill>
              </a:rPr>
              <a:t>Praxisphase </a:t>
            </a:r>
          </a:p>
          <a:p>
            <a:pPr marL="0" indent="0" algn="ctr">
              <a:buNone/>
            </a:pPr>
            <a:r>
              <a:rPr lang="de-DE" sz="4800" b="1" dirty="0" smtClean="0">
                <a:solidFill>
                  <a:srgbClr val="0070C0"/>
                </a:solidFill>
              </a:rPr>
              <a:t>Dominik Limbach</a:t>
            </a:r>
            <a:endParaRPr lang="de-DE" sz="4800" b="1" dirty="0">
              <a:solidFill>
                <a:srgbClr val="0070C0"/>
              </a:solidFill>
            </a:endParaRPr>
          </a:p>
        </p:txBody>
      </p:sp>
    </p:spTree>
    <p:extLst>
      <p:ext uri="{BB962C8B-B14F-4D97-AF65-F5344CB8AC3E}">
        <p14:creationId xmlns:p14="http://schemas.microsoft.com/office/powerpoint/2010/main" val="10951665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6"/>
          <p:cNvSpPr txBox="1"/>
          <p:nvPr/>
        </p:nvSpPr>
        <p:spPr>
          <a:xfrm>
            <a:off x="1277634" y="919149"/>
            <a:ext cx="6588732" cy="830997"/>
          </a:xfrm>
          <a:prstGeom prst="rect">
            <a:avLst/>
          </a:prstGeom>
          <a:noFill/>
        </p:spPr>
        <p:txBody>
          <a:bodyPr wrap="square" rtlCol="0">
            <a:spAutoFit/>
          </a:bodyPr>
          <a:lstStyle/>
          <a:p>
            <a:pPr algn="ctr"/>
            <a:r>
              <a:rPr lang="en-US" sz="2400" dirty="0" err="1" smtClean="0">
                <a:effectLst>
                  <a:outerShdw blurRad="38100" dist="38100" dir="2700000" algn="tl">
                    <a:srgbClr val="000000">
                      <a:alpha val="43137"/>
                    </a:srgbClr>
                  </a:outerShdw>
                </a:effectLst>
                <a:latin typeface="+mj-lt"/>
              </a:rPr>
              <a:t>Standort</a:t>
            </a:r>
            <a:r>
              <a:rPr lang="en-US" sz="2400" dirty="0" smtClean="0">
                <a:effectLst>
                  <a:outerShdw blurRad="38100" dist="38100" dir="2700000" algn="tl">
                    <a:srgbClr val="000000">
                      <a:alpha val="43137"/>
                    </a:srgbClr>
                  </a:outerShdw>
                </a:effectLst>
                <a:latin typeface="+mj-lt"/>
              </a:rPr>
              <a:t> Homburg </a:t>
            </a:r>
          </a:p>
          <a:p>
            <a:pPr algn="ctr"/>
            <a:r>
              <a:rPr lang="en-US" sz="2400" dirty="0" err="1" smtClean="0">
                <a:effectLst>
                  <a:outerShdw blurRad="38100" dist="38100" dir="2700000" algn="tl">
                    <a:srgbClr val="000000">
                      <a:alpha val="43137"/>
                    </a:srgbClr>
                  </a:outerShdw>
                </a:effectLst>
                <a:latin typeface="+mj-lt"/>
              </a:rPr>
              <a:t>Universitätsklinikum</a:t>
            </a:r>
            <a:r>
              <a:rPr lang="en-US" sz="2400" dirty="0" smtClean="0">
                <a:effectLst>
                  <a:outerShdw blurRad="38100" dist="38100" dir="2700000" algn="tl">
                    <a:srgbClr val="000000">
                      <a:alpha val="43137"/>
                    </a:srgbClr>
                  </a:outerShdw>
                </a:effectLst>
                <a:latin typeface="+mj-lt"/>
              </a:rPr>
              <a:t> des </a:t>
            </a:r>
            <a:r>
              <a:rPr lang="en-US" sz="2400" dirty="0" err="1" smtClean="0">
                <a:effectLst>
                  <a:outerShdw blurRad="38100" dist="38100" dir="2700000" algn="tl">
                    <a:srgbClr val="000000">
                      <a:alpha val="43137"/>
                    </a:srgbClr>
                  </a:outerShdw>
                </a:effectLst>
                <a:latin typeface="+mj-lt"/>
              </a:rPr>
              <a:t>Saarlandes</a:t>
            </a:r>
            <a:endParaRPr lang="en-US" sz="2400" dirty="0">
              <a:effectLst>
                <a:outerShdw blurRad="38100" dist="38100" dir="2700000" algn="tl">
                  <a:srgbClr val="000000">
                    <a:alpha val="43137"/>
                  </a:srgbClr>
                </a:outerShdw>
              </a:effectLst>
              <a:latin typeface="+mj-lt"/>
            </a:endParaRPr>
          </a:p>
        </p:txBody>
      </p:sp>
      <p:pic>
        <p:nvPicPr>
          <p:cNvPr id="10" name="Picture 2" descr="C:\Users\Manuel Kohl\Documents\Studium\Masterstudium BMT\SNN-Unit\Sit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244" y="2096852"/>
            <a:ext cx="6099512" cy="2263312"/>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p:cNvSpPr txBox="1"/>
          <p:nvPr/>
        </p:nvSpPr>
        <p:spPr>
          <a:xfrm>
            <a:off x="1723175" y="4670556"/>
            <a:ext cx="5697650" cy="738664"/>
          </a:xfrm>
          <a:prstGeom prst="rect">
            <a:avLst/>
          </a:prstGeom>
          <a:noFill/>
        </p:spPr>
        <p:txBody>
          <a:bodyPr wrap="none" rtlCol="0">
            <a:spAutoFit/>
          </a:bodyPr>
          <a:lstStyle/>
          <a:p>
            <a:pPr algn="ctr"/>
            <a:r>
              <a:rPr lang="de-DE" sz="2400" dirty="0" smtClean="0">
                <a:effectLst>
                  <a:outerShdw blurRad="38100" dist="38100" dir="2700000" algn="tl">
                    <a:srgbClr val="000000">
                      <a:alpha val="43137"/>
                    </a:srgbClr>
                  </a:outerShdw>
                </a:effectLst>
                <a:latin typeface="+mj-lt"/>
              </a:rPr>
              <a:t>VR-Konfrontationstherapie</a:t>
            </a:r>
          </a:p>
          <a:p>
            <a:pPr algn="ctr"/>
            <a:r>
              <a:rPr lang="de-DE" dirty="0" smtClean="0">
                <a:latin typeface="+mj-lt"/>
              </a:rPr>
              <a:t>Behandlung von </a:t>
            </a:r>
            <a:r>
              <a:rPr lang="de-DE" dirty="0" err="1" smtClean="0">
                <a:latin typeface="+mj-lt"/>
              </a:rPr>
              <a:t>Akrophobie</a:t>
            </a:r>
            <a:r>
              <a:rPr lang="de-DE" dirty="0" smtClean="0">
                <a:latin typeface="+mj-lt"/>
              </a:rPr>
              <a:t> in einer virtuellen Umgebung </a:t>
            </a:r>
            <a:endParaRPr lang="de-DE" dirty="0">
              <a:latin typeface="+mj-lt"/>
            </a:endParaRPr>
          </a:p>
        </p:txBody>
      </p:sp>
    </p:spTree>
    <p:extLst>
      <p:ext uri="{BB962C8B-B14F-4D97-AF65-F5344CB8AC3E}">
        <p14:creationId xmlns:p14="http://schemas.microsoft.com/office/powerpoint/2010/main" val="6691534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385646" y="3407509"/>
            <a:ext cx="6372708" cy="3785652"/>
          </a:xfrm>
          <a:prstGeom prst="rect">
            <a:avLst/>
          </a:prstGeom>
          <a:noFill/>
        </p:spPr>
        <p:txBody>
          <a:bodyPr wrap="square" rtlCol="0">
            <a:spAutoFit/>
          </a:bodyPr>
          <a:lstStyle/>
          <a:p>
            <a:pPr algn="just"/>
            <a:r>
              <a:rPr lang="de-DE" sz="2000" b="1" dirty="0" smtClean="0">
                <a:latin typeface="+mj-lt"/>
              </a:rPr>
              <a:t>Spezifische Phobie</a:t>
            </a:r>
          </a:p>
          <a:p>
            <a:pPr algn="just"/>
            <a:endParaRPr lang="de-DE" sz="1600" b="1" dirty="0">
              <a:latin typeface="+mj-lt"/>
            </a:endParaRPr>
          </a:p>
          <a:p>
            <a:pPr algn="just"/>
            <a:r>
              <a:rPr lang="de-DE" dirty="0" smtClean="0"/>
              <a:t>Angsterkrankungen, bei denen die Betroffenen unter extremer </a:t>
            </a:r>
          </a:p>
          <a:p>
            <a:pPr algn="just"/>
            <a:r>
              <a:rPr lang="de-DE" dirty="0" smtClean="0"/>
              <a:t>Furcht</a:t>
            </a:r>
            <a:r>
              <a:rPr lang="de-DE" dirty="0"/>
              <a:t> </a:t>
            </a:r>
            <a:r>
              <a:rPr lang="de-DE" dirty="0" smtClean="0"/>
              <a:t>vor bestimmten Objekten oder Situationen leiden.</a:t>
            </a:r>
          </a:p>
          <a:p>
            <a:pPr algn="just"/>
            <a:endParaRPr lang="de-DE" sz="1600" dirty="0" smtClean="0">
              <a:latin typeface="+mj-lt"/>
            </a:endParaRPr>
          </a:p>
          <a:p>
            <a:pPr algn="just"/>
            <a:r>
              <a:rPr lang="de-DE" sz="1600" dirty="0" smtClean="0">
                <a:latin typeface="+mj-lt"/>
              </a:rPr>
              <a:t>Kernmerkmal der Phobie ist eine strikte Vermeidung der Auslöser.</a:t>
            </a:r>
            <a:endParaRPr lang="de-DE" sz="1600" dirty="0">
              <a:latin typeface="+mj-lt"/>
            </a:endParaRPr>
          </a:p>
          <a:p>
            <a:pPr algn="just"/>
            <a:endParaRPr lang="de-DE" sz="1600" dirty="0" smtClean="0">
              <a:latin typeface="+mj-lt"/>
            </a:endParaRPr>
          </a:p>
          <a:p>
            <a:pPr algn="just"/>
            <a:endParaRPr lang="de-DE" sz="1600" dirty="0">
              <a:latin typeface="+mj-lt"/>
            </a:endParaRPr>
          </a:p>
          <a:p>
            <a:pPr algn="just"/>
            <a:endParaRPr lang="de-DE" sz="1600" dirty="0" smtClean="0">
              <a:latin typeface="+mj-lt"/>
            </a:endParaRPr>
          </a:p>
          <a:p>
            <a:pPr algn="just"/>
            <a:endParaRPr lang="de-DE" sz="1600" dirty="0" smtClean="0">
              <a:latin typeface="+mj-lt"/>
            </a:endParaRPr>
          </a:p>
          <a:p>
            <a:pPr algn="just"/>
            <a:endParaRPr lang="de-DE" sz="2000" dirty="0">
              <a:latin typeface="+mj-lt"/>
            </a:endParaRPr>
          </a:p>
          <a:p>
            <a:pPr algn="just"/>
            <a:endParaRPr lang="de-DE" sz="2000" dirty="0" smtClean="0">
              <a:latin typeface="+mj-lt"/>
            </a:endParaRPr>
          </a:p>
          <a:p>
            <a:pPr algn="just"/>
            <a:endParaRPr lang="de-DE" sz="1600" b="1" dirty="0">
              <a:latin typeface="+mj-lt"/>
            </a:endParaRPr>
          </a:p>
          <a:p>
            <a:pPr algn="just"/>
            <a:endParaRPr lang="de-DE" sz="1600" b="1" dirty="0" smtClean="0">
              <a:latin typeface="+mj-lt"/>
            </a:endParaRPr>
          </a:p>
        </p:txBody>
      </p:sp>
      <p:sp>
        <p:nvSpPr>
          <p:cNvPr id="14" name="TextBox 10"/>
          <p:cNvSpPr txBox="1"/>
          <p:nvPr/>
        </p:nvSpPr>
        <p:spPr>
          <a:xfrm>
            <a:off x="1385646" y="1273984"/>
            <a:ext cx="6372708" cy="1754326"/>
          </a:xfrm>
          <a:prstGeom prst="rect">
            <a:avLst/>
          </a:prstGeom>
          <a:noFill/>
        </p:spPr>
        <p:txBody>
          <a:bodyPr wrap="square" rtlCol="0">
            <a:spAutoFit/>
          </a:bodyPr>
          <a:lstStyle/>
          <a:p>
            <a:pPr algn="just"/>
            <a:r>
              <a:rPr lang="de-DE" sz="2000" b="1" dirty="0" err="1" smtClean="0">
                <a:latin typeface="+mj-lt"/>
              </a:rPr>
              <a:t>Akrophobie</a:t>
            </a:r>
            <a:endParaRPr lang="de-DE" sz="2000" b="1" dirty="0" smtClean="0">
              <a:latin typeface="+mj-lt"/>
            </a:endParaRPr>
          </a:p>
          <a:p>
            <a:pPr algn="just"/>
            <a:endParaRPr lang="de-DE" sz="1600" dirty="0"/>
          </a:p>
          <a:p>
            <a:pPr algn="just"/>
            <a:r>
              <a:rPr lang="de-DE" dirty="0"/>
              <a:t>Unter der </a:t>
            </a:r>
            <a:r>
              <a:rPr lang="de-DE" dirty="0" err="1"/>
              <a:t>Akrophobie</a:t>
            </a:r>
            <a:r>
              <a:rPr lang="de-DE" dirty="0"/>
              <a:t> versteht man eine übertriebene,</a:t>
            </a:r>
          </a:p>
          <a:p>
            <a:pPr algn="just"/>
            <a:r>
              <a:rPr lang="de-DE" dirty="0"/>
              <a:t>unbegründete und anhaltende Angststörung vor Höhen.</a:t>
            </a:r>
          </a:p>
          <a:p>
            <a:pPr algn="just"/>
            <a:endParaRPr lang="de-DE" b="1" dirty="0"/>
          </a:p>
          <a:p>
            <a:pPr algn="just"/>
            <a:r>
              <a:rPr lang="de-DE" dirty="0" smtClean="0"/>
              <a:t>Synonyme</a:t>
            </a:r>
            <a:r>
              <a:rPr lang="de-DE" dirty="0"/>
              <a:t>: Höhenangst, </a:t>
            </a:r>
            <a:r>
              <a:rPr lang="de-DE" dirty="0" err="1"/>
              <a:t>Altophobie</a:t>
            </a:r>
            <a:r>
              <a:rPr lang="de-DE" dirty="0"/>
              <a:t>, </a:t>
            </a:r>
            <a:r>
              <a:rPr lang="de-DE" dirty="0" err="1" smtClean="0"/>
              <a:t>Hypsophobie</a:t>
            </a:r>
            <a:endParaRPr lang="de-DE" dirty="0" smtClean="0"/>
          </a:p>
        </p:txBody>
      </p:sp>
      <p:sp>
        <p:nvSpPr>
          <p:cNvPr id="17"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Einleitung</a:t>
            </a:r>
            <a:endParaRPr lang="de-DE" sz="1800" dirty="0"/>
          </a:p>
        </p:txBody>
      </p:sp>
    </p:spTree>
    <p:extLst>
      <p:ext uri="{BB962C8B-B14F-4D97-AF65-F5344CB8AC3E}">
        <p14:creationId xmlns:p14="http://schemas.microsoft.com/office/powerpoint/2010/main" val="58478550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 xmlns:a16="http://schemas.microsoft.com/office/drawing/2014/main" id="{D0FA62FC-AF37-40C8-83E6-EB563ABE0854}"/>
              </a:ext>
            </a:extLst>
          </p:cNvPr>
          <p:cNvSpPr>
            <a:spLocks noGrp="1"/>
          </p:cNvSpPr>
          <p:nvPr>
            <p:ph type="title"/>
          </p:nvPr>
        </p:nvSpPr>
        <p:spPr/>
        <p:txBody>
          <a:bodyPr/>
          <a:lstStyle/>
          <a:p>
            <a:r>
              <a:rPr lang="de-DE" dirty="0"/>
              <a:t>EKG</a:t>
            </a:r>
          </a:p>
        </p:txBody>
      </p:sp>
      <p:pic>
        <p:nvPicPr>
          <p:cNvPr id="10" name="Inhaltsplatzhalter 9">
            <a:extLst>
              <a:ext uri="{FF2B5EF4-FFF2-40B4-BE49-F238E27FC236}">
                <a16:creationId xmlns="" xmlns:a16="http://schemas.microsoft.com/office/drawing/2014/main" id="{A3E1BC07-4B20-4A4C-B166-205A13ABBDA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87917" y="1633920"/>
            <a:ext cx="4303986" cy="3894521"/>
          </a:xfrm>
        </p:spPr>
      </p:pic>
      <p:pic>
        <p:nvPicPr>
          <p:cNvPr id="3" name="Grafik 2">
            <a:extLst>
              <a:ext uri="{FF2B5EF4-FFF2-40B4-BE49-F238E27FC236}">
                <a16:creationId xmlns="" xmlns:a16="http://schemas.microsoft.com/office/drawing/2014/main" id="{1784A3AC-B7FE-4CF1-8A1E-F231D1191D52}"/>
              </a:ext>
            </a:extLst>
          </p:cNvPr>
          <p:cNvPicPr>
            <a:picLocks noChangeAspect="1"/>
          </p:cNvPicPr>
          <p:nvPr/>
        </p:nvPicPr>
        <p:blipFill>
          <a:blip r:embed="rId3"/>
          <a:stretch>
            <a:fillRect/>
          </a:stretch>
        </p:blipFill>
        <p:spPr>
          <a:xfrm>
            <a:off x="267851" y="1633920"/>
            <a:ext cx="4304149" cy="3757887"/>
          </a:xfrm>
          <a:prstGeom prst="rect">
            <a:avLst/>
          </a:prstGeom>
        </p:spPr>
      </p:pic>
    </p:spTree>
    <p:extLst>
      <p:ext uri="{BB962C8B-B14F-4D97-AF65-F5344CB8AC3E}">
        <p14:creationId xmlns:p14="http://schemas.microsoft.com/office/powerpoint/2010/main" val="30800801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2816071" y="1268760"/>
            <a:ext cx="3511859" cy="4555093"/>
          </a:xfrm>
          <a:prstGeom prst="rect">
            <a:avLst/>
          </a:prstGeom>
          <a:noFill/>
        </p:spPr>
        <p:txBody>
          <a:bodyPr wrap="none" rtlCol="0">
            <a:spAutoFit/>
          </a:bodyPr>
          <a:lstStyle/>
          <a:p>
            <a:r>
              <a:rPr lang="de-DE" sz="2000" b="1" dirty="0" smtClean="0">
                <a:latin typeface="+mj-lt"/>
              </a:rPr>
              <a:t>Auslöser</a:t>
            </a:r>
          </a:p>
          <a:p>
            <a:endParaRPr lang="de-DE" sz="2000" b="1" dirty="0" smtClean="0">
              <a:latin typeface="+mj-lt"/>
            </a:endParaRPr>
          </a:p>
          <a:p>
            <a:pPr marL="285750" indent="-285750">
              <a:buFont typeface="Wingdings" panose="05000000000000000000" pitchFamily="2" charset="2"/>
              <a:buChar char="§"/>
            </a:pPr>
            <a:r>
              <a:rPr lang="de-DE" dirty="0" smtClean="0"/>
              <a:t>Situationen und Objekte</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Erinnerungen und Assoziationen</a:t>
            </a:r>
          </a:p>
          <a:p>
            <a:endParaRPr lang="de-DE" dirty="0" smtClean="0"/>
          </a:p>
          <a:p>
            <a:endParaRPr lang="de-DE" sz="1600" dirty="0">
              <a:latin typeface="+mj-lt"/>
            </a:endParaRPr>
          </a:p>
          <a:p>
            <a:r>
              <a:rPr lang="de-DE" sz="2000" b="1" dirty="0" smtClean="0">
                <a:latin typeface="+mj-lt"/>
              </a:rPr>
              <a:t>Symptome</a:t>
            </a:r>
          </a:p>
          <a:p>
            <a:endParaRPr lang="de-DE" sz="1600" dirty="0">
              <a:latin typeface="+mj-lt"/>
            </a:endParaRPr>
          </a:p>
          <a:p>
            <a:pPr marL="285750" indent="-285750">
              <a:buFont typeface="Wingdings" panose="05000000000000000000" pitchFamily="2" charset="2"/>
              <a:buChar char="§"/>
            </a:pPr>
            <a:r>
              <a:rPr lang="de-DE" dirty="0" smtClean="0"/>
              <a:t>Dyspnoe / Hyperventilation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Tachykardie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Schwindel / Benommenheit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Übelkeit / Schweißausbrüche</a:t>
            </a:r>
            <a:endParaRPr lang="de-DE" dirty="0"/>
          </a:p>
        </p:txBody>
      </p:sp>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Einleitung</a:t>
            </a:r>
            <a:endParaRPr lang="de-DE" sz="1800" dirty="0"/>
          </a:p>
        </p:txBody>
      </p:sp>
    </p:spTree>
    <p:extLst>
      <p:ext uri="{BB962C8B-B14F-4D97-AF65-F5344CB8AC3E}">
        <p14:creationId xmlns:p14="http://schemas.microsoft.com/office/powerpoint/2010/main" val="37641128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476709" y="1401738"/>
            <a:ext cx="6190582" cy="3847207"/>
          </a:xfrm>
          <a:prstGeom prst="rect">
            <a:avLst/>
          </a:prstGeom>
          <a:noFill/>
        </p:spPr>
        <p:txBody>
          <a:bodyPr wrap="square" rtlCol="0">
            <a:spAutoFit/>
          </a:bodyPr>
          <a:lstStyle/>
          <a:p>
            <a:pPr algn="just"/>
            <a:endParaRPr lang="de-DE" sz="2000" b="1" dirty="0"/>
          </a:p>
          <a:p>
            <a:pPr marL="342900" indent="-342900" algn="just">
              <a:buFont typeface="Wingdings" panose="05000000000000000000" pitchFamily="2" charset="2"/>
              <a:buChar char="§"/>
            </a:pPr>
            <a:r>
              <a:rPr lang="de-DE" sz="2000" dirty="0" smtClean="0"/>
              <a:t>besonders effektiv bei spezifischen Phobien </a:t>
            </a:r>
          </a:p>
          <a:p>
            <a:pPr algn="just"/>
            <a:r>
              <a:rPr lang="de-DE" sz="2000" dirty="0"/>
              <a:t> </a:t>
            </a:r>
            <a:r>
              <a:rPr lang="de-DE" sz="2000" dirty="0" smtClean="0"/>
              <a:t>     (</a:t>
            </a:r>
            <a:r>
              <a:rPr lang="de-DE" sz="2000" dirty="0" err="1" smtClean="0"/>
              <a:t>Wolitzky</a:t>
            </a:r>
            <a:r>
              <a:rPr lang="de-DE" sz="2000" dirty="0" smtClean="0"/>
              <a:t>-Taylor et al. 2008)</a:t>
            </a:r>
          </a:p>
          <a:p>
            <a:pPr marL="342900" indent="-342900" algn="just">
              <a:buFont typeface="Wingdings" panose="05000000000000000000" pitchFamily="2" charset="2"/>
              <a:buChar char="§"/>
            </a:pPr>
            <a:endParaRPr lang="de-DE" sz="2000" dirty="0" smtClean="0"/>
          </a:p>
          <a:p>
            <a:pPr marL="342900" indent="-342900" algn="just">
              <a:buFont typeface="Wingdings" panose="05000000000000000000" pitchFamily="2" charset="2"/>
              <a:buChar char="§"/>
            </a:pPr>
            <a:r>
              <a:rPr lang="de-DE" sz="2000" dirty="0" smtClean="0"/>
              <a:t>Ziel der Therapie ist die Verminderung des</a:t>
            </a:r>
          </a:p>
          <a:p>
            <a:pPr algn="just"/>
            <a:r>
              <a:rPr lang="de-DE" sz="2000" dirty="0" smtClean="0"/>
              <a:t>      Vermeidungsverhaltens des Betroffenen</a:t>
            </a:r>
          </a:p>
          <a:p>
            <a:pPr algn="just"/>
            <a:endParaRPr lang="de-DE" sz="2000" dirty="0" smtClean="0"/>
          </a:p>
          <a:p>
            <a:pPr marL="285750" indent="-285750">
              <a:buFont typeface="Wingdings" panose="05000000000000000000" pitchFamily="2" charset="2"/>
              <a:buChar char="§"/>
            </a:pPr>
            <a:r>
              <a:rPr lang="de-DE" sz="2000" dirty="0" smtClean="0"/>
              <a:t>Schrittweise </a:t>
            </a:r>
            <a:r>
              <a:rPr lang="de-DE" sz="2000" dirty="0"/>
              <a:t>Konfrontation mit dem Angstauslöser in einer kontrollierten Umgebung</a:t>
            </a:r>
          </a:p>
          <a:p>
            <a:pPr marL="285750" indent="-285750">
              <a:buFont typeface="Wingdings" panose="05000000000000000000" pitchFamily="2" charset="2"/>
              <a:buChar char="§"/>
            </a:pPr>
            <a:endParaRPr lang="de-DE" sz="1600" dirty="0" smtClean="0">
              <a:latin typeface="+mj-lt"/>
            </a:endParaRPr>
          </a:p>
          <a:p>
            <a:pPr algn="just"/>
            <a:endParaRPr lang="de-DE" sz="1600" dirty="0"/>
          </a:p>
          <a:p>
            <a:pPr algn="just"/>
            <a:endParaRPr lang="de-DE" sz="1600" i="1" dirty="0"/>
          </a:p>
          <a:p>
            <a:pPr algn="just"/>
            <a:endParaRPr lang="de-DE" sz="1600" i="1" dirty="0" smtClean="0"/>
          </a:p>
        </p:txBody>
      </p:sp>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Konfrontationstherapie</a:t>
            </a:r>
            <a:endParaRPr lang="de-DE" sz="1800" dirty="0"/>
          </a:p>
        </p:txBody>
      </p:sp>
    </p:spTree>
    <p:extLst>
      <p:ext uri="{BB962C8B-B14F-4D97-AF65-F5344CB8AC3E}">
        <p14:creationId xmlns:p14="http://schemas.microsoft.com/office/powerpoint/2010/main" val="298998040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42185" y="1016732"/>
            <a:ext cx="3859630" cy="2412268"/>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3872" y="3483006"/>
            <a:ext cx="3384373" cy="2538280"/>
          </a:xfrm>
          <a:prstGeom prst="rect">
            <a:avLst/>
          </a:prstGeom>
        </p:spPr>
      </p:pic>
      <p:pic>
        <p:nvPicPr>
          <p:cNvPr id="4" name="Grafik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52374" y="3483006"/>
            <a:ext cx="3384375" cy="2538282"/>
          </a:xfrm>
          <a:prstGeom prst="rect">
            <a:avLst/>
          </a:prstGeom>
        </p:spPr>
      </p:pic>
      <p:sp>
        <p:nvSpPr>
          <p:cNvPr id="14"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Aufbau</a:t>
            </a:r>
            <a:endParaRPr lang="de-DE" sz="1800" dirty="0"/>
          </a:p>
        </p:txBody>
      </p:sp>
    </p:spTree>
    <p:extLst>
      <p:ext uri="{BB962C8B-B14F-4D97-AF65-F5344CB8AC3E}">
        <p14:creationId xmlns:p14="http://schemas.microsoft.com/office/powerpoint/2010/main" val="31732117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0"/>
          <p:cNvSpPr txBox="1"/>
          <p:nvPr/>
        </p:nvSpPr>
        <p:spPr>
          <a:xfrm>
            <a:off x="2519772" y="1304764"/>
            <a:ext cx="6372708" cy="4462760"/>
          </a:xfrm>
          <a:prstGeom prst="rect">
            <a:avLst/>
          </a:prstGeom>
          <a:noFill/>
        </p:spPr>
        <p:txBody>
          <a:bodyPr wrap="square" rtlCol="0">
            <a:spAutoFit/>
          </a:bodyPr>
          <a:lstStyle/>
          <a:p>
            <a:r>
              <a:rPr lang="de-DE" sz="2000" b="1" dirty="0" smtClean="0">
                <a:latin typeface="+mj-lt"/>
              </a:rPr>
              <a:t>Sensorische Ausgabegeräte</a:t>
            </a:r>
          </a:p>
          <a:p>
            <a:endParaRPr lang="de-DE" sz="1600" b="1" dirty="0">
              <a:latin typeface="+mj-lt"/>
            </a:endParaRPr>
          </a:p>
          <a:p>
            <a:pPr marL="342900" indent="-342900">
              <a:buFont typeface="Wingdings" panose="05000000000000000000" pitchFamily="2" charset="2"/>
              <a:buChar char="§"/>
            </a:pPr>
            <a:r>
              <a:rPr lang="de-DE" dirty="0" smtClean="0"/>
              <a:t>Head-</a:t>
            </a:r>
            <a:r>
              <a:rPr lang="de-DE" dirty="0" err="1"/>
              <a:t>M</a:t>
            </a:r>
            <a:r>
              <a:rPr lang="de-DE" dirty="0" err="1" smtClean="0"/>
              <a:t>ounted</a:t>
            </a:r>
            <a:r>
              <a:rPr lang="de-DE" dirty="0" smtClean="0"/>
              <a:t> Display (HMD)</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Kopfhörer</a:t>
            </a:r>
          </a:p>
          <a:p>
            <a:endParaRPr lang="de-DE" sz="1600" dirty="0">
              <a:latin typeface="+mj-lt"/>
            </a:endParaRPr>
          </a:p>
          <a:p>
            <a:r>
              <a:rPr lang="de-DE" sz="2000" b="1" dirty="0" smtClean="0">
                <a:latin typeface="+mj-lt"/>
              </a:rPr>
              <a:t>Sensoren</a:t>
            </a:r>
          </a:p>
          <a:p>
            <a:endParaRPr lang="de-DE" sz="1600" b="1" dirty="0" smtClean="0">
              <a:latin typeface="+mj-lt"/>
            </a:endParaRPr>
          </a:p>
          <a:p>
            <a:pPr marL="285750" indent="-285750">
              <a:buFont typeface="Wingdings" panose="05000000000000000000" pitchFamily="2" charset="2"/>
              <a:buChar char="§"/>
            </a:pPr>
            <a:r>
              <a:rPr lang="de-DE" dirty="0" err="1" smtClean="0"/>
              <a:t>Lighthouse</a:t>
            </a:r>
            <a:r>
              <a:rPr lang="de-DE" dirty="0" smtClean="0"/>
              <a:t> – System</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Gyrometer </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Beschleunigungssensor</a:t>
            </a:r>
          </a:p>
          <a:p>
            <a:pPr marL="342900" indent="-342900">
              <a:buFont typeface="Wingdings" panose="05000000000000000000" pitchFamily="2" charset="2"/>
              <a:buChar char="§"/>
            </a:pPr>
            <a:endParaRPr lang="de-DE" sz="1600" dirty="0" smtClean="0">
              <a:latin typeface="+mj-lt"/>
            </a:endParaRPr>
          </a:p>
          <a:p>
            <a:r>
              <a:rPr lang="de-DE" sz="2000" b="1" dirty="0" smtClean="0">
                <a:latin typeface="+mj-lt"/>
              </a:rPr>
              <a:t>Computer / Software</a:t>
            </a:r>
          </a:p>
          <a:p>
            <a:endParaRPr lang="de-DE" sz="1600" dirty="0" smtClean="0">
              <a:latin typeface="+mj-lt"/>
            </a:endParaRPr>
          </a:p>
        </p:txBody>
      </p:sp>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Bestandteile</a:t>
            </a:r>
            <a:endParaRPr lang="de-DE" sz="1800" dirty="0"/>
          </a:p>
        </p:txBody>
      </p:sp>
    </p:spTree>
    <p:extLst>
      <p:ext uri="{BB962C8B-B14F-4D97-AF65-F5344CB8AC3E}">
        <p14:creationId xmlns:p14="http://schemas.microsoft.com/office/powerpoint/2010/main" val="365251325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p:cNvSpPr txBox="1"/>
          <p:nvPr/>
        </p:nvSpPr>
        <p:spPr>
          <a:xfrm>
            <a:off x="1385646" y="1843951"/>
            <a:ext cx="6372708" cy="3170099"/>
          </a:xfrm>
          <a:prstGeom prst="rect">
            <a:avLst/>
          </a:prstGeom>
          <a:noFill/>
        </p:spPr>
        <p:txBody>
          <a:bodyPr wrap="square" rtlCol="0">
            <a:spAutoFit/>
          </a:bodyPr>
          <a:lstStyle/>
          <a:p>
            <a:pPr marL="342900" indent="-342900">
              <a:buFont typeface="Wingdings" panose="05000000000000000000" pitchFamily="2" charset="2"/>
              <a:buChar char="§"/>
            </a:pPr>
            <a:r>
              <a:rPr lang="de-DE" dirty="0"/>
              <a:t>Entwurf einer geeigneten virtuellen Umgebung zur </a:t>
            </a:r>
          </a:p>
          <a:p>
            <a:r>
              <a:rPr lang="de-DE" dirty="0"/>
              <a:t>      Durchführung der Therapie</a:t>
            </a:r>
          </a:p>
          <a:p>
            <a:endParaRPr lang="de-DE" dirty="0" smtClean="0"/>
          </a:p>
          <a:p>
            <a:pPr marL="342900" indent="-342900">
              <a:buFont typeface="Wingdings" panose="05000000000000000000" pitchFamily="2" charset="2"/>
              <a:buChar char="§"/>
            </a:pPr>
            <a:r>
              <a:rPr lang="de-DE" dirty="0" smtClean="0"/>
              <a:t>Kann Höhenangst mithilfe der virtuellen Realität geheilt werden?</a:t>
            </a:r>
          </a:p>
          <a:p>
            <a:endParaRPr lang="de-DE" dirty="0">
              <a:latin typeface="+mj-lt"/>
            </a:endParaRPr>
          </a:p>
          <a:p>
            <a:pPr marL="342900" indent="-342900">
              <a:buFont typeface="Wingdings" panose="05000000000000000000" pitchFamily="2" charset="2"/>
              <a:buChar char="§"/>
            </a:pPr>
            <a:r>
              <a:rPr lang="de-DE" dirty="0" smtClean="0">
                <a:latin typeface="+mj-lt"/>
              </a:rPr>
              <a:t>Wie gut ist die VR-Therapie im Vergleich zur herkömmlichen Therapie? </a:t>
            </a:r>
          </a:p>
          <a:p>
            <a:pPr marL="342900" indent="-342900">
              <a:buFont typeface="Wingdings" panose="05000000000000000000" pitchFamily="2" charset="2"/>
              <a:buChar char="§"/>
            </a:pPr>
            <a:endParaRPr lang="de-DE" sz="2000" b="1" dirty="0">
              <a:latin typeface="+mj-lt"/>
            </a:endParaRPr>
          </a:p>
          <a:p>
            <a:endParaRPr lang="de-DE" sz="2000" dirty="0">
              <a:latin typeface="+mj-lt"/>
            </a:endParaRPr>
          </a:p>
        </p:txBody>
      </p:sp>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Ziel </a:t>
            </a:r>
            <a:endParaRPr lang="de-DE" sz="1800" dirty="0"/>
          </a:p>
        </p:txBody>
      </p:sp>
    </p:spTree>
    <p:extLst>
      <p:ext uri="{BB962C8B-B14F-4D97-AF65-F5344CB8AC3E}">
        <p14:creationId xmlns:p14="http://schemas.microsoft.com/office/powerpoint/2010/main" val="314269974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1977476" y="1751618"/>
            <a:ext cx="5189049" cy="3354765"/>
          </a:xfrm>
          <a:prstGeom prst="rect">
            <a:avLst/>
          </a:prstGeom>
          <a:noFill/>
        </p:spPr>
        <p:txBody>
          <a:bodyPr wrap="none" rtlCol="0">
            <a:spAutoFit/>
          </a:bodyPr>
          <a:lstStyle/>
          <a:p>
            <a:r>
              <a:rPr lang="de-DE" sz="2000" b="1" dirty="0" smtClean="0">
                <a:latin typeface="+mj-lt"/>
              </a:rPr>
              <a:t>Anforderungen</a:t>
            </a:r>
          </a:p>
          <a:p>
            <a:endParaRPr lang="de-DE" sz="1600" dirty="0" smtClean="0"/>
          </a:p>
          <a:p>
            <a:r>
              <a:rPr lang="de-DE" dirty="0" smtClean="0"/>
              <a:t>Die Virtuelle Realität</a:t>
            </a:r>
          </a:p>
          <a:p>
            <a:endParaRPr lang="de-DE" dirty="0"/>
          </a:p>
          <a:p>
            <a:pPr marL="285750" indent="-285750">
              <a:buFont typeface="Wingdings" panose="05000000000000000000" pitchFamily="2" charset="2"/>
              <a:buChar char="§"/>
            </a:pPr>
            <a:r>
              <a:rPr lang="de-DE" dirty="0" smtClean="0"/>
              <a:t>reagiert auf Input und lässt externe Steuerung zu</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k</a:t>
            </a:r>
            <a:r>
              <a:rPr lang="de-DE" dirty="0" smtClean="0"/>
              <a:t>ann auf jeden Patienten zugeschnitten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i</a:t>
            </a:r>
            <a:r>
              <a:rPr lang="de-DE" dirty="0" smtClean="0"/>
              <a:t>st zu jederzeit durch den Therapeut kontrollierbar</a:t>
            </a:r>
          </a:p>
          <a:p>
            <a:pPr marL="285750" indent="-285750">
              <a:buFont typeface="Wingdings" panose="05000000000000000000" pitchFamily="2" charset="2"/>
              <a:buChar char="§"/>
            </a:pPr>
            <a:endParaRPr lang="de-DE" dirty="0"/>
          </a:p>
          <a:p>
            <a:r>
              <a:rPr lang="de-DE" sz="1600" dirty="0" smtClean="0"/>
              <a:t>      </a:t>
            </a:r>
          </a:p>
          <a:p>
            <a:endParaRPr lang="de-DE" sz="1600" dirty="0"/>
          </a:p>
        </p:txBody>
      </p:sp>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Therapie</a:t>
            </a:r>
            <a:endParaRPr lang="de-DE" sz="1800" dirty="0"/>
          </a:p>
        </p:txBody>
      </p:sp>
    </p:spTree>
    <p:extLst>
      <p:ext uri="{BB962C8B-B14F-4D97-AF65-F5344CB8AC3E}">
        <p14:creationId xmlns:p14="http://schemas.microsoft.com/office/powerpoint/2010/main" val="188073087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76" y="1425788"/>
            <a:ext cx="8939799" cy="4006425"/>
          </a:xfrm>
          <a:prstGeom prst="rect">
            <a:avLst/>
          </a:prstGeom>
        </p:spPr>
      </p:pic>
      <p:sp>
        <p:nvSpPr>
          <p:cNvPr id="7"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12444825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351" y="1426875"/>
            <a:ext cx="8894887" cy="4004251"/>
          </a:xfrm>
          <a:prstGeom prst="rect">
            <a:avLst/>
          </a:prstGeom>
        </p:spPr>
      </p:pic>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49682162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87" y="1416629"/>
            <a:ext cx="8974426" cy="4024742"/>
          </a:xfrm>
          <a:prstGeom prst="rect">
            <a:avLst/>
          </a:prstGeom>
        </p:spPr>
      </p:pic>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3924563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79" y="1432812"/>
            <a:ext cx="8893233" cy="3992376"/>
          </a:xfrm>
          <a:prstGeom prst="rect">
            <a:avLst/>
          </a:prstGeom>
        </p:spPr>
      </p:pic>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VR Raum</a:t>
            </a:r>
            <a:endParaRPr lang="de-DE" sz="1800" dirty="0"/>
          </a:p>
        </p:txBody>
      </p:sp>
    </p:spTree>
    <p:extLst>
      <p:ext uri="{BB962C8B-B14F-4D97-AF65-F5344CB8AC3E}">
        <p14:creationId xmlns:p14="http://schemas.microsoft.com/office/powerpoint/2010/main" val="314377226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 xmlns:a16="http://schemas.microsoft.com/office/drawing/2014/main" id="{E0BA4F3D-E69A-49D5-800F-E5E745E4F63D}"/>
              </a:ext>
            </a:extLst>
          </p:cNvPr>
          <p:cNvSpPr>
            <a:spLocks noGrp="1"/>
          </p:cNvSpPr>
          <p:nvPr>
            <p:ph type="title"/>
          </p:nvPr>
        </p:nvSpPr>
        <p:spPr/>
        <p:txBody>
          <a:bodyPr/>
          <a:lstStyle/>
          <a:p>
            <a:r>
              <a:rPr lang="de-DE" dirty="0"/>
              <a:t> EKG</a:t>
            </a:r>
          </a:p>
        </p:txBody>
      </p:sp>
      <p:sp>
        <p:nvSpPr>
          <p:cNvPr id="3" name="Inhaltsplatzhalter 2">
            <a:extLst>
              <a:ext uri="{FF2B5EF4-FFF2-40B4-BE49-F238E27FC236}">
                <a16:creationId xmlns="" xmlns:a16="http://schemas.microsoft.com/office/drawing/2014/main" id="{FDC62D6A-2BC0-459B-9248-548077A448C1}"/>
              </a:ext>
            </a:extLst>
          </p:cNvPr>
          <p:cNvSpPr>
            <a:spLocks noGrp="1"/>
          </p:cNvSpPr>
          <p:nvPr>
            <p:ph idx="1"/>
          </p:nvPr>
        </p:nvSpPr>
        <p:spPr/>
        <p:txBody>
          <a:bodyPr/>
          <a:lstStyle/>
          <a:p>
            <a:r>
              <a:rPr lang="de-DE" sz="2400" dirty="0"/>
              <a:t>Detektion der R-Zacken im EKG</a:t>
            </a:r>
          </a:p>
          <a:p>
            <a:pPr marL="0" indent="0">
              <a:buNone/>
            </a:pPr>
            <a:endParaRPr lang="de-DE" dirty="0"/>
          </a:p>
          <a:p>
            <a:pPr marL="0" indent="0">
              <a:buNone/>
            </a:pPr>
            <a:r>
              <a:rPr lang="de-DE" sz="2000" u="sng" dirty="0"/>
              <a:t>Erster Ansatz: </a:t>
            </a:r>
          </a:p>
          <a:p>
            <a:pPr marL="0" indent="0">
              <a:buNone/>
            </a:pPr>
            <a:r>
              <a:rPr lang="de-DE" sz="2000" dirty="0"/>
              <a:t>Wavelet Transformation</a:t>
            </a:r>
          </a:p>
          <a:p>
            <a:pPr marL="0" indent="0">
              <a:buNone/>
            </a:pPr>
            <a:endParaRPr lang="de-DE" sz="2000" dirty="0"/>
          </a:p>
          <a:p>
            <a:pPr marL="0" indent="0">
              <a:buNone/>
            </a:pPr>
            <a:r>
              <a:rPr lang="de-DE" sz="2000" u="sng" dirty="0"/>
              <a:t>Zweiter Ansatz: </a:t>
            </a:r>
          </a:p>
          <a:p>
            <a:pPr marL="0" indent="0">
              <a:buNone/>
            </a:pPr>
            <a:r>
              <a:rPr lang="de-DE" sz="2000" dirty="0"/>
              <a:t>Kern (QRS Komplex) &amp;  Sigmoid Funktion</a:t>
            </a:r>
          </a:p>
          <a:p>
            <a:endParaRPr lang="de-DE" dirty="0"/>
          </a:p>
          <a:p>
            <a:pPr marL="0" indent="0">
              <a:buNone/>
            </a:pPr>
            <a:endParaRPr lang="de-DE" dirty="0"/>
          </a:p>
        </p:txBody>
      </p:sp>
    </p:spTree>
    <p:extLst>
      <p:ext uri="{BB962C8B-B14F-4D97-AF65-F5344CB8AC3E}">
        <p14:creationId xmlns:p14="http://schemas.microsoft.com/office/powerpoint/2010/main" val="42420470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p:cNvSpPr txBox="1"/>
          <p:nvPr/>
        </p:nvSpPr>
        <p:spPr>
          <a:xfrm>
            <a:off x="2617141" y="1304764"/>
            <a:ext cx="463588" cy="584775"/>
          </a:xfrm>
          <a:prstGeom prst="rect">
            <a:avLst/>
          </a:prstGeom>
          <a:noFill/>
        </p:spPr>
        <p:txBody>
          <a:bodyPr wrap="none" rtlCol="0">
            <a:spAutoFit/>
          </a:bodyPr>
          <a:lstStyle/>
          <a:p>
            <a:r>
              <a:rPr lang="de-DE" sz="1600" dirty="0" smtClean="0"/>
              <a:t>      </a:t>
            </a:r>
          </a:p>
          <a:p>
            <a:endParaRPr lang="de-DE" sz="1600" dirty="0"/>
          </a:p>
        </p:txBody>
      </p:sp>
      <p:pic>
        <p:nvPicPr>
          <p:cNvPr id="2" name="Grafik 1"/>
          <p:cNvPicPr>
            <a:picLocks noChangeAspect="1"/>
          </p:cNvPicPr>
          <p:nvPr/>
        </p:nvPicPr>
        <p:blipFill rotWithShape="1">
          <a:blip r:embed="rId3">
            <a:extLst>
              <a:ext uri="{28A0092B-C50C-407E-A947-70E740481C1C}">
                <a14:useLocalDpi xmlns:a14="http://schemas.microsoft.com/office/drawing/2010/main" val="0"/>
              </a:ext>
            </a:extLst>
          </a:blip>
          <a:srcRect l="10120" r="50714"/>
          <a:stretch/>
        </p:blipFill>
        <p:spPr>
          <a:xfrm>
            <a:off x="2781321" y="1463626"/>
            <a:ext cx="3581358" cy="5143499"/>
          </a:xfrm>
          <a:prstGeom prst="rect">
            <a:avLst/>
          </a:prstGeom>
        </p:spPr>
      </p:pic>
      <p:sp>
        <p:nvSpPr>
          <p:cNvPr id="5" name="Textfeld 4"/>
          <p:cNvSpPr txBox="1"/>
          <p:nvPr/>
        </p:nvSpPr>
        <p:spPr>
          <a:xfrm>
            <a:off x="2785133" y="5060213"/>
            <a:ext cx="3573735" cy="276999"/>
          </a:xfrm>
          <a:prstGeom prst="rect">
            <a:avLst/>
          </a:prstGeom>
          <a:noFill/>
        </p:spPr>
        <p:txBody>
          <a:bodyPr wrap="none" rtlCol="0">
            <a:spAutoFit/>
          </a:bodyPr>
          <a:lstStyle/>
          <a:p>
            <a:r>
              <a:rPr lang="de-DE" sz="1200" dirty="0" smtClean="0"/>
              <a:t>Schaubild zur Veranschaulichung der Betriebszustände</a:t>
            </a:r>
            <a:endParaRPr lang="de-DE" sz="1200" dirty="0"/>
          </a:p>
        </p:txBody>
      </p:sp>
    </p:spTree>
    <p:extLst>
      <p:ext uri="{BB962C8B-B14F-4D97-AF65-F5344CB8AC3E}">
        <p14:creationId xmlns:p14="http://schemas.microsoft.com/office/powerpoint/2010/main" val="256525899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0"/>
          <p:cNvSpPr txBox="1"/>
          <p:nvPr/>
        </p:nvSpPr>
        <p:spPr>
          <a:xfrm>
            <a:off x="1385646" y="1213147"/>
            <a:ext cx="6372708" cy="5016758"/>
          </a:xfrm>
          <a:prstGeom prst="rect">
            <a:avLst/>
          </a:prstGeom>
          <a:noFill/>
        </p:spPr>
        <p:txBody>
          <a:bodyPr wrap="square" rtlCol="0">
            <a:spAutoFit/>
          </a:bodyPr>
          <a:lstStyle/>
          <a:p>
            <a:r>
              <a:rPr lang="de-DE" sz="1600" b="1" dirty="0" smtClean="0"/>
              <a:t>[1] </a:t>
            </a:r>
            <a:r>
              <a:rPr lang="de-DE" sz="1600" dirty="0"/>
              <a:t>Antony, M.,</a:t>
            </a:r>
            <a:r>
              <a:rPr lang="de-DE" sz="1600" dirty="0" err="1"/>
              <a:t>Rowa</a:t>
            </a:r>
            <a:r>
              <a:rPr lang="de-DE" sz="1600" dirty="0"/>
              <a:t>, K..</a:t>
            </a:r>
            <a:r>
              <a:rPr lang="de-DE" sz="1600" i="1" dirty="0" err="1"/>
              <a:t>Overcoming</a:t>
            </a:r>
            <a:r>
              <a:rPr lang="de-DE" sz="1600" i="1" dirty="0"/>
              <a:t> Fear </a:t>
            </a:r>
            <a:r>
              <a:rPr lang="de-DE" sz="1600" i="1" dirty="0" err="1"/>
              <a:t>of</a:t>
            </a:r>
            <a:r>
              <a:rPr lang="de-DE" sz="1600" i="1" dirty="0"/>
              <a:t> Heights: </a:t>
            </a:r>
            <a:r>
              <a:rPr lang="de-DE" sz="1600" i="1" dirty="0" err="1"/>
              <a:t>How</a:t>
            </a:r>
            <a:r>
              <a:rPr lang="de-DE" sz="1600" i="1" dirty="0"/>
              <a:t> </a:t>
            </a:r>
            <a:r>
              <a:rPr lang="de-DE" sz="1600" i="1" dirty="0" err="1"/>
              <a:t>to</a:t>
            </a:r>
            <a:r>
              <a:rPr lang="de-DE" sz="1600" i="1" dirty="0"/>
              <a:t> </a:t>
            </a:r>
            <a:r>
              <a:rPr lang="de-DE" sz="1600" i="1" dirty="0" err="1"/>
              <a:t>Conquer</a:t>
            </a:r>
            <a:r>
              <a:rPr lang="de-DE" sz="1600" i="1" dirty="0"/>
              <a:t> </a:t>
            </a:r>
            <a:r>
              <a:rPr lang="de-DE" sz="1600" i="1" dirty="0" err="1"/>
              <a:t>Acrophobia</a:t>
            </a:r>
            <a:r>
              <a:rPr lang="de-DE" sz="1600" i="1" dirty="0"/>
              <a:t> </a:t>
            </a:r>
            <a:r>
              <a:rPr lang="de-DE" sz="1600" i="1" dirty="0" err="1"/>
              <a:t>and</a:t>
            </a:r>
            <a:r>
              <a:rPr lang="de-DE" sz="1600" i="1" dirty="0"/>
              <a:t> Live a Life </a:t>
            </a:r>
            <a:r>
              <a:rPr lang="de-DE" sz="1600" i="1" dirty="0" err="1"/>
              <a:t>Without</a:t>
            </a:r>
            <a:r>
              <a:rPr lang="de-DE" sz="1600" i="1" dirty="0"/>
              <a:t> Limits I Can Do It. </a:t>
            </a:r>
            <a:r>
              <a:rPr lang="de-DE" sz="1600" dirty="0"/>
              <a:t>New </a:t>
            </a:r>
            <a:r>
              <a:rPr lang="de-DE" sz="1600" dirty="0" err="1"/>
              <a:t>Harbinger</a:t>
            </a:r>
            <a:r>
              <a:rPr lang="de-DE" sz="1600" dirty="0"/>
              <a:t> Publications, 2007</a:t>
            </a:r>
          </a:p>
          <a:p>
            <a:endParaRPr lang="de-DE" sz="1600" b="1" dirty="0" smtClean="0">
              <a:latin typeface="+mj-lt"/>
            </a:endParaRPr>
          </a:p>
          <a:p>
            <a:r>
              <a:rPr lang="de-DE" sz="1600" b="1" dirty="0"/>
              <a:t>[2] </a:t>
            </a:r>
            <a:r>
              <a:rPr lang="de-DE" sz="1600" i="1" dirty="0"/>
              <a:t>HTC VIVE Spezifikationen</a:t>
            </a:r>
            <a:r>
              <a:rPr lang="de-DE" sz="1600" dirty="0"/>
              <a:t>. </a:t>
            </a:r>
            <a:r>
              <a:rPr lang="de-DE" sz="1600" dirty="0">
                <a:hlinkClick r:id="rId3"/>
              </a:rPr>
              <a:t>https://www.vive.com/de/product/#vive-spec</a:t>
            </a:r>
            <a:r>
              <a:rPr lang="de-DE" sz="1600" dirty="0"/>
              <a:t>. Zuletzt besucht 08.01.2018</a:t>
            </a:r>
          </a:p>
          <a:p>
            <a:endParaRPr lang="de-DE" sz="1600" b="1" dirty="0" smtClean="0">
              <a:latin typeface="+mj-lt"/>
            </a:endParaRPr>
          </a:p>
          <a:p>
            <a:r>
              <a:rPr lang="de-DE" sz="1600" b="1" dirty="0" smtClean="0">
                <a:latin typeface="+mj-lt"/>
              </a:rPr>
              <a:t>[</a:t>
            </a:r>
            <a:r>
              <a:rPr lang="de-DE" sz="1600" b="1" dirty="0">
                <a:latin typeface="+mj-lt"/>
              </a:rPr>
              <a:t>3</a:t>
            </a:r>
            <a:r>
              <a:rPr lang="de-DE" sz="1600" b="1" dirty="0" smtClean="0">
                <a:latin typeface="+mj-lt"/>
              </a:rPr>
              <a:t>] </a:t>
            </a:r>
            <a:r>
              <a:rPr lang="de-DE" sz="1600" dirty="0" smtClean="0">
                <a:latin typeface="+mj-lt"/>
              </a:rPr>
              <a:t>Kim, G. : </a:t>
            </a:r>
            <a:r>
              <a:rPr lang="de-DE" sz="1600" i="1" dirty="0" err="1" smtClean="0">
                <a:latin typeface="+mj-lt"/>
              </a:rPr>
              <a:t>Designing</a:t>
            </a:r>
            <a:r>
              <a:rPr lang="de-DE" sz="1600" i="1" dirty="0" smtClean="0">
                <a:latin typeface="+mj-lt"/>
              </a:rPr>
              <a:t> Virtual Reality Systems: The Structured Approach.</a:t>
            </a:r>
          </a:p>
          <a:p>
            <a:r>
              <a:rPr lang="de-DE" sz="1600" i="1" dirty="0" smtClean="0">
                <a:latin typeface="+mj-lt"/>
              </a:rPr>
              <a:t>Springer Science  &amp; Business Media, 2007</a:t>
            </a:r>
          </a:p>
          <a:p>
            <a:endParaRPr lang="de-DE" sz="1600" b="1" dirty="0"/>
          </a:p>
          <a:p>
            <a:r>
              <a:rPr lang="de-DE" sz="1600" b="1" dirty="0" smtClean="0"/>
              <a:t>[4] </a:t>
            </a:r>
            <a:r>
              <a:rPr lang="de-DE" sz="1600" dirty="0"/>
              <a:t>Möller, H.J., Laux, G., Kapfhammer, H.P.. </a:t>
            </a:r>
            <a:r>
              <a:rPr lang="de-DE" sz="1600" i="1" dirty="0"/>
              <a:t>Psychiatrie und Psychotherapie: Band 1: Allgemeine Psychiatrie Band 2: Spezielle Psychiatrie. </a:t>
            </a:r>
            <a:r>
              <a:rPr lang="de-DE" sz="1600" dirty="0"/>
              <a:t>Springer Verlag, Ausgabe 3, 2007</a:t>
            </a:r>
            <a:endParaRPr lang="de-DE" sz="1600" b="1" i="1" dirty="0"/>
          </a:p>
          <a:p>
            <a:endParaRPr lang="de-DE" sz="1600" dirty="0"/>
          </a:p>
          <a:p>
            <a:r>
              <a:rPr lang="de-DE" sz="1600" b="1" dirty="0" smtClean="0">
                <a:latin typeface="+mj-lt"/>
              </a:rPr>
              <a:t>[5]</a:t>
            </a:r>
            <a:r>
              <a:rPr lang="de-DE" sz="1600" dirty="0" smtClean="0">
                <a:latin typeface="+mj-lt"/>
              </a:rPr>
              <a:t> </a:t>
            </a:r>
            <a:r>
              <a:rPr lang="de-DE" sz="1600" dirty="0" err="1" smtClean="0">
                <a:latin typeface="+mj-lt"/>
              </a:rPr>
              <a:t>Wolitzky</a:t>
            </a:r>
            <a:r>
              <a:rPr lang="de-DE" sz="1600" dirty="0" smtClean="0">
                <a:latin typeface="+mj-lt"/>
              </a:rPr>
              <a:t>-Taylor, K.B., Horowitz, J.D., Powers, M.D. und </a:t>
            </a:r>
            <a:r>
              <a:rPr lang="de-DE" sz="1600" dirty="0" err="1" smtClean="0">
                <a:latin typeface="+mj-lt"/>
              </a:rPr>
              <a:t>Telch</a:t>
            </a:r>
            <a:r>
              <a:rPr lang="de-DE" sz="1600" dirty="0" smtClean="0">
                <a:latin typeface="+mj-lt"/>
              </a:rPr>
              <a:t>, M.J. (2008).  </a:t>
            </a:r>
            <a:r>
              <a:rPr lang="de-DE" sz="1600" i="1" dirty="0" smtClean="0">
                <a:latin typeface="+mj-lt"/>
              </a:rPr>
              <a:t>Psychological </a:t>
            </a:r>
            <a:r>
              <a:rPr lang="de-DE" sz="1600" i="1" dirty="0" err="1" smtClean="0">
                <a:latin typeface="+mj-lt"/>
              </a:rPr>
              <a:t>approaches</a:t>
            </a:r>
            <a:r>
              <a:rPr lang="de-DE" sz="1600" i="1" dirty="0" smtClean="0">
                <a:latin typeface="+mj-lt"/>
              </a:rPr>
              <a:t> in </a:t>
            </a:r>
            <a:r>
              <a:rPr lang="de-DE" sz="1600" i="1" dirty="0" err="1" smtClean="0">
                <a:latin typeface="+mj-lt"/>
              </a:rPr>
              <a:t>the</a:t>
            </a:r>
            <a:r>
              <a:rPr lang="de-DE" sz="1600" i="1" dirty="0" smtClean="0">
                <a:latin typeface="+mj-lt"/>
              </a:rPr>
              <a:t> </a:t>
            </a:r>
            <a:r>
              <a:rPr lang="de-DE" sz="1600" i="1" dirty="0" err="1" smtClean="0">
                <a:latin typeface="+mj-lt"/>
              </a:rPr>
              <a:t>treatment</a:t>
            </a:r>
            <a:r>
              <a:rPr lang="de-DE" sz="1600" i="1" dirty="0" smtClean="0">
                <a:latin typeface="+mj-lt"/>
              </a:rPr>
              <a:t> </a:t>
            </a:r>
            <a:r>
              <a:rPr lang="de-DE" sz="1600" i="1" dirty="0" err="1" smtClean="0">
                <a:latin typeface="+mj-lt"/>
              </a:rPr>
              <a:t>of</a:t>
            </a:r>
            <a:r>
              <a:rPr lang="de-DE" sz="1600" i="1" dirty="0" smtClean="0">
                <a:latin typeface="+mj-lt"/>
              </a:rPr>
              <a:t> </a:t>
            </a:r>
            <a:r>
              <a:rPr lang="de-DE" sz="1600" i="1" dirty="0" err="1" smtClean="0">
                <a:latin typeface="+mj-lt"/>
              </a:rPr>
              <a:t>specific</a:t>
            </a:r>
            <a:r>
              <a:rPr lang="de-DE" sz="1600" i="1" dirty="0" smtClean="0">
                <a:latin typeface="+mj-lt"/>
              </a:rPr>
              <a:t> </a:t>
            </a:r>
            <a:r>
              <a:rPr lang="de-DE" sz="1600" i="1" dirty="0" err="1" smtClean="0">
                <a:latin typeface="+mj-lt"/>
              </a:rPr>
              <a:t>phobias</a:t>
            </a:r>
            <a:r>
              <a:rPr lang="de-DE" sz="1600" i="1" dirty="0" smtClean="0">
                <a:latin typeface="+mj-lt"/>
              </a:rPr>
              <a:t>: A meta-analysis.</a:t>
            </a:r>
            <a:r>
              <a:rPr lang="de-DE" sz="1600" dirty="0">
                <a:latin typeface="+mj-lt"/>
              </a:rPr>
              <a:t> </a:t>
            </a:r>
            <a:r>
              <a:rPr lang="de-DE" sz="1600" dirty="0" smtClean="0">
                <a:latin typeface="+mj-lt"/>
              </a:rPr>
              <a:t>Clinical </a:t>
            </a:r>
            <a:r>
              <a:rPr lang="de-DE" sz="1600" dirty="0" err="1" smtClean="0">
                <a:latin typeface="+mj-lt"/>
              </a:rPr>
              <a:t>Psychology</a:t>
            </a:r>
            <a:r>
              <a:rPr lang="de-DE" sz="1600" dirty="0" smtClean="0">
                <a:latin typeface="+mj-lt"/>
              </a:rPr>
              <a:t> Review,28(6), 1021-1037</a:t>
            </a:r>
          </a:p>
          <a:p>
            <a:endParaRPr lang="de-DE" sz="1600" dirty="0" smtClean="0">
              <a:latin typeface="+mj-lt"/>
            </a:endParaRPr>
          </a:p>
          <a:p>
            <a:endParaRPr lang="de-DE" sz="800" b="1" dirty="0" smtClean="0">
              <a:latin typeface="+mj-lt"/>
            </a:endParaRPr>
          </a:p>
          <a:p>
            <a:endParaRPr lang="de-DE" sz="1200" b="1" dirty="0">
              <a:latin typeface="+mj-lt"/>
            </a:endParaRPr>
          </a:p>
          <a:p>
            <a:endParaRPr lang="de-DE" sz="1200" b="1" dirty="0">
              <a:latin typeface="+mj-lt"/>
            </a:endParaRPr>
          </a:p>
        </p:txBody>
      </p:sp>
      <p:sp>
        <p:nvSpPr>
          <p:cNvPr id="10" name="Titel 1">
            <a:extLst>
              <a:ext uri="{FF2B5EF4-FFF2-40B4-BE49-F238E27FC236}">
                <a16:creationId xmlns="" xmlns:a16="http://schemas.microsoft.com/office/drawing/2014/main" id="{C176F7D9-2C87-4D0C-93A3-57ED9B09FCA7}"/>
              </a:ext>
            </a:extLst>
          </p:cNvPr>
          <p:cNvSpPr txBox="1">
            <a:spLocks/>
          </p:cNvSpPr>
          <p:nvPr/>
        </p:nvSpPr>
        <p:spPr bwMode="auto">
          <a:xfrm>
            <a:off x="2627313" y="78022"/>
            <a:ext cx="6481762"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b="1" kern="1200">
                <a:solidFill>
                  <a:srgbClr val="002060"/>
                </a:solidFill>
                <a:latin typeface="+mj-lt"/>
                <a:ea typeface="+mj-ea"/>
                <a:cs typeface="+mj-cs"/>
              </a:defRPr>
            </a:lvl1pPr>
            <a:lvl2pPr algn="ctr" rtl="0" eaLnBrk="0" fontAlgn="base" hangingPunct="0">
              <a:spcBef>
                <a:spcPct val="0"/>
              </a:spcBef>
              <a:spcAft>
                <a:spcPct val="0"/>
              </a:spcAft>
              <a:defRPr b="1">
                <a:solidFill>
                  <a:srgbClr val="990033"/>
                </a:solidFill>
                <a:latin typeface="Arial" panose="020B0604020202020204" pitchFamily="34" charset="0"/>
              </a:defRPr>
            </a:lvl2pPr>
            <a:lvl3pPr algn="ctr" rtl="0" eaLnBrk="0" fontAlgn="base" hangingPunct="0">
              <a:spcBef>
                <a:spcPct val="0"/>
              </a:spcBef>
              <a:spcAft>
                <a:spcPct val="0"/>
              </a:spcAft>
              <a:defRPr b="1">
                <a:solidFill>
                  <a:srgbClr val="990033"/>
                </a:solidFill>
                <a:latin typeface="Arial" panose="020B0604020202020204" pitchFamily="34" charset="0"/>
              </a:defRPr>
            </a:lvl3pPr>
            <a:lvl4pPr algn="ctr" rtl="0" eaLnBrk="0" fontAlgn="base" hangingPunct="0">
              <a:spcBef>
                <a:spcPct val="0"/>
              </a:spcBef>
              <a:spcAft>
                <a:spcPct val="0"/>
              </a:spcAft>
              <a:defRPr b="1">
                <a:solidFill>
                  <a:srgbClr val="990033"/>
                </a:solidFill>
                <a:latin typeface="Arial" panose="020B0604020202020204" pitchFamily="34" charset="0"/>
              </a:defRPr>
            </a:lvl4pPr>
            <a:lvl5pPr algn="ctr" rtl="0" eaLnBrk="0" fontAlgn="base" hangingPunct="0">
              <a:spcBef>
                <a:spcPct val="0"/>
              </a:spcBef>
              <a:spcAft>
                <a:spcPct val="0"/>
              </a:spcAft>
              <a:defRPr b="1">
                <a:solidFill>
                  <a:srgbClr val="990033"/>
                </a:solidFill>
                <a:latin typeface="Arial" panose="020B0604020202020204" pitchFamily="34" charset="0"/>
              </a:defRPr>
            </a:lvl5pPr>
            <a:lvl6pPr marL="457200" algn="ctr" rtl="0" eaLnBrk="1" fontAlgn="base" hangingPunct="1">
              <a:spcBef>
                <a:spcPct val="0"/>
              </a:spcBef>
              <a:spcAft>
                <a:spcPct val="0"/>
              </a:spcAft>
              <a:defRPr sz="2400" b="1">
                <a:solidFill>
                  <a:srgbClr val="990033"/>
                </a:solidFill>
                <a:latin typeface="Arial" panose="020B0604020202020204" pitchFamily="34" charset="0"/>
              </a:defRPr>
            </a:lvl6pPr>
            <a:lvl7pPr marL="914400" algn="ctr" rtl="0" eaLnBrk="1" fontAlgn="base" hangingPunct="1">
              <a:spcBef>
                <a:spcPct val="0"/>
              </a:spcBef>
              <a:spcAft>
                <a:spcPct val="0"/>
              </a:spcAft>
              <a:defRPr sz="2400" b="1">
                <a:solidFill>
                  <a:srgbClr val="990033"/>
                </a:solidFill>
                <a:latin typeface="Arial" panose="020B0604020202020204" pitchFamily="34" charset="0"/>
              </a:defRPr>
            </a:lvl7pPr>
            <a:lvl8pPr marL="1371600" algn="ctr" rtl="0" eaLnBrk="1" fontAlgn="base" hangingPunct="1">
              <a:spcBef>
                <a:spcPct val="0"/>
              </a:spcBef>
              <a:spcAft>
                <a:spcPct val="0"/>
              </a:spcAft>
              <a:defRPr sz="2400" b="1">
                <a:solidFill>
                  <a:srgbClr val="990033"/>
                </a:solidFill>
                <a:latin typeface="Arial" panose="020B0604020202020204" pitchFamily="34" charset="0"/>
              </a:defRPr>
            </a:lvl8pPr>
            <a:lvl9pPr marL="1828800" algn="ctr" rtl="0" eaLnBrk="1" fontAlgn="base" hangingPunct="1">
              <a:spcBef>
                <a:spcPct val="0"/>
              </a:spcBef>
              <a:spcAft>
                <a:spcPct val="0"/>
              </a:spcAft>
              <a:defRPr sz="2400" b="1">
                <a:solidFill>
                  <a:srgbClr val="990033"/>
                </a:solidFill>
                <a:latin typeface="Arial" panose="020B0604020202020204" pitchFamily="34" charset="0"/>
              </a:defRPr>
            </a:lvl9pPr>
          </a:lstStyle>
          <a:p>
            <a:r>
              <a:rPr lang="de-DE" sz="1800" dirty="0" smtClean="0"/>
              <a:t>Referenzen</a:t>
            </a:r>
            <a:endParaRPr lang="de-DE" sz="1800" dirty="0"/>
          </a:p>
        </p:txBody>
      </p:sp>
    </p:spTree>
    <p:extLst>
      <p:ext uri="{BB962C8B-B14F-4D97-AF65-F5344CB8AC3E}">
        <p14:creationId xmlns:p14="http://schemas.microsoft.com/office/powerpoint/2010/main" val="252473628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 xmlns:a16="http://schemas.microsoft.com/office/drawing/2014/main" id="{0CFA4217-E746-4CC7-A620-0ED3F24E27F0}"/>
              </a:ext>
            </a:extLst>
          </p:cNvPr>
          <p:cNvSpPr>
            <a:spLocks noGrp="1"/>
          </p:cNvSpPr>
          <p:nvPr>
            <p:ph idx="1"/>
          </p:nvPr>
        </p:nvSpPr>
        <p:spPr/>
        <p:txBody>
          <a:bodyPr/>
          <a:lstStyle/>
          <a:p>
            <a:pPr marL="0" indent="0" algn="ctr">
              <a:buNone/>
            </a:pPr>
            <a:endParaRPr lang="de-DE" dirty="0"/>
          </a:p>
          <a:p>
            <a:pPr marL="0" indent="0" algn="ctr">
              <a:buNone/>
            </a:pPr>
            <a:endParaRPr lang="de-DE" dirty="0"/>
          </a:p>
          <a:p>
            <a:pPr marL="0" indent="0" algn="ctr">
              <a:buNone/>
            </a:pPr>
            <a:endParaRPr lang="de-DE" dirty="0"/>
          </a:p>
          <a:p>
            <a:pPr marL="0" indent="0" algn="ctr">
              <a:buNone/>
            </a:pPr>
            <a:endParaRPr lang="de-DE" dirty="0"/>
          </a:p>
          <a:p>
            <a:pPr marL="0" indent="0" algn="ctr">
              <a:buNone/>
            </a:pPr>
            <a:r>
              <a:rPr lang="de-DE" dirty="0"/>
              <a:t>Vielen Dank für Ihre Aufmerksamkeit</a:t>
            </a:r>
          </a:p>
        </p:txBody>
      </p:sp>
    </p:spTree>
    <p:extLst>
      <p:ext uri="{BB962C8B-B14F-4D97-AF65-F5344CB8AC3E}">
        <p14:creationId xmlns:p14="http://schemas.microsoft.com/office/powerpoint/2010/main" val="1052386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Präsentation1">
  <a:themeElements>
    <a:clrScheme name="Prä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räsentation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Präsentation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äsentation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äsentation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äsentation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äsentation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äsentation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äsentation1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äsentation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äsentation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äsentation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äsentation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äsentation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SNN_Unit_AKK</Template>
  <TotalTime>0</TotalTime>
  <Words>2415</Words>
  <Application>Microsoft Office PowerPoint</Application>
  <PresentationFormat>Bildschirmpräsentation (4:3)</PresentationFormat>
  <Paragraphs>659</Paragraphs>
  <Slides>92</Slides>
  <Notes>49</Notes>
  <HiddenSlides>0</HiddenSlides>
  <MMClips>3</MMClips>
  <ScaleCrop>false</ScaleCrop>
  <HeadingPairs>
    <vt:vector size="4" baseType="variant">
      <vt:variant>
        <vt:lpstr>Design</vt:lpstr>
      </vt:variant>
      <vt:variant>
        <vt:i4>1</vt:i4>
      </vt:variant>
      <vt:variant>
        <vt:lpstr>Folientitel</vt:lpstr>
      </vt:variant>
      <vt:variant>
        <vt:i4>92</vt:i4>
      </vt:variant>
    </vt:vector>
  </HeadingPairs>
  <TitlesOfParts>
    <vt:vector size="93" baseType="lpstr">
      <vt:lpstr>Präsentation1</vt:lpstr>
      <vt:lpstr>PowerPoint-Präsentation</vt:lpstr>
      <vt:lpstr>SNN Unit</vt:lpstr>
      <vt:lpstr> </vt:lpstr>
      <vt:lpstr>Praxisphase</vt:lpstr>
      <vt:lpstr>Biofeedback Daten</vt:lpstr>
      <vt:lpstr>Praxisphase</vt:lpstr>
      <vt:lpstr> EKG</vt:lpstr>
      <vt:lpstr>EKG</vt:lpstr>
      <vt:lpstr> EKG</vt:lpstr>
      <vt:lpstr>EKG</vt:lpstr>
      <vt:lpstr>Herzrate</vt:lpstr>
      <vt:lpstr>Poincaré</vt:lpstr>
      <vt:lpstr> Poincaré</vt:lpstr>
      <vt:lpstr>Poincaré</vt:lpstr>
      <vt:lpstr>Lomb Analyse</vt:lpstr>
      <vt:lpstr>Lomb Analyse</vt:lpstr>
      <vt:lpstr>Lomb Analyse</vt:lpstr>
      <vt:lpstr>Lomb Analyse</vt:lpstr>
      <vt:lpstr>Pupillenantwort, Blickrichtungsanalyse</vt:lpstr>
      <vt:lpstr>Pupillenantwort, Blickrichtungsanalyse</vt:lpstr>
      <vt:lpstr>Pupillenantwort, Blickrichtungsanalyse</vt:lpstr>
      <vt:lpstr>Ausblick auf die Bachelor Arbeit</vt:lpstr>
      <vt:lpstr> </vt:lpstr>
      <vt:lpstr>Paradigma der Studie</vt:lpstr>
      <vt:lpstr>Paradigma der Studie</vt:lpstr>
      <vt:lpstr>Paradigma der Studie</vt:lpstr>
      <vt:lpstr>Equipment</vt:lpstr>
      <vt:lpstr>Equipment</vt:lpstr>
      <vt:lpstr>Equipment</vt:lpstr>
      <vt:lpstr>Messablauf</vt:lpstr>
      <vt:lpstr>Messablauf</vt:lpstr>
      <vt:lpstr>Messablauf</vt:lpstr>
      <vt:lpstr>Messablauf</vt:lpstr>
      <vt:lpstr>Messablauf</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Paradigma der Studie</vt:lpstr>
      <vt:lpstr> </vt:lpstr>
      <vt:lpstr>Ziele</vt:lpstr>
      <vt:lpstr>Ziele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Material &amp; Methoden</vt:lpstr>
      <vt:lpstr> Material &amp; Methoden</vt:lpstr>
      <vt:lpstr>Freifeld</vt:lpstr>
      <vt:lpstr>Material &amp; Methoden</vt:lpstr>
      <vt:lpstr>Aufbau</vt:lpstr>
      <vt:lpstr>Ausblick auf die Bachelor Arbeit</vt:lpstr>
      <vt:lpstr> </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CDB-Unit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Daniel J. Strauss</dc:creator>
  <cp:lastModifiedBy>Dominik</cp:lastModifiedBy>
  <cp:revision>1318</cp:revision>
  <dcterms:created xsi:type="dcterms:W3CDTF">2010-08-06T11:19:21Z</dcterms:created>
  <dcterms:modified xsi:type="dcterms:W3CDTF">2018-01-23T08:44:32Z</dcterms:modified>
</cp:coreProperties>
</file>